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4" r:id="rId1"/>
  </p:sldMasterIdLst>
  <p:notesMasterIdLst>
    <p:notesMasterId r:id="rId45"/>
  </p:notesMasterIdLst>
  <p:sldIdLst>
    <p:sldId id="256" r:id="rId2"/>
    <p:sldId id="326" r:id="rId3"/>
    <p:sldId id="334" r:id="rId4"/>
    <p:sldId id="318" r:id="rId5"/>
    <p:sldId id="259" r:id="rId6"/>
    <p:sldId id="257" r:id="rId7"/>
    <p:sldId id="314" r:id="rId8"/>
    <p:sldId id="260" r:id="rId9"/>
    <p:sldId id="315" r:id="rId10"/>
    <p:sldId id="262" r:id="rId11"/>
    <p:sldId id="316" r:id="rId12"/>
    <p:sldId id="319" r:id="rId13"/>
    <p:sldId id="263" r:id="rId14"/>
    <p:sldId id="317" r:id="rId15"/>
    <p:sldId id="265" r:id="rId16"/>
    <p:sldId id="323" r:id="rId17"/>
    <p:sldId id="322" r:id="rId18"/>
    <p:sldId id="267" r:id="rId19"/>
    <p:sldId id="268" r:id="rId20"/>
    <p:sldId id="271" r:id="rId21"/>
    <p:sldId id="324" r:id="rId22"/>
    <p:sldId id="325" r:id="rId23"/>
    <p:sldId id="272" r:id="rId24"/>
    <p:sldId id="273" r:id="rId25"/>
    <p:sldId id="320" r:id="rId26"/>
    <p:sldId id="327" r:id="rId27"/>
    <p:sldId id="330" r:id="rId28"/>
    <p:sldId id="331" r:id="rId29"/>
    <p:sldId id="332" r:id="rId30"/>
    <p:sldId id="333" r:id="rId31"/>
    <p:sldId id="328" r:id="rId32"/>
    <p:sldId id="329" r:id="rId33"/>
    <p:sldId id="335" r:id="rId34"/>
    <p:sldId id="337" r:id="rId35"/>
    <p:sldId id="336" r:id="rId36"/>
    <p:sldId id="338" r:id="rId37"/>
    <p:sldId id="340" r:id="rId38"/>
    <p:sldId id="342" r:id="rId39"/>
    <p:sldId id="343" r:id="rId40"/>
    <p:sldId id="344" r:id="rId41"/>
    <p:sldId id="339" r:id="rId42"/>
    <p:sldId id="345" r:id="rId43"/>
    <p:sldId id="346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D7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43"/>
    <p:restoredTop sz="94679"/>
  </p:normalViewPr>
  <p:slideViewPr>
    <p:cSldViewPr snapToGrid="0" snapToObjects="1" showGuides="1">
      <p:cViewPr varScale="1">
        <p:scale>
          <a:sx n="93" d="100"/>
          <a:sy n="93" d="100"/>
        </p:scale>
        <p:origin x="208" y="4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tiff>
</file>

<file path=ppt/media/image11.tiff>
</file>

<file path=ppt/media/image12.tiff>
</file>

<file path=ppt/media/image13.png>
</file>

<file path=ppt/media/image2.tiff>
</file>

<file path=ppt/media/image3.tiff>
</file>

<file path=ppt/media/image4.png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BF7EC-22FA-B246-9ED2-6EB08C8ABC53}" type="datetimeFigureOut">
              <a:rPr lang="en-US" smtClean="0"/>
              <a:t>11/8/17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3987A-74E1-BA49-8B8E-2391856A87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80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42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8465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10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22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99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436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841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1382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81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099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324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709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74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388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96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604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800" smtClean="0"/>
              <a:t>#SASGF</a:t>
            </a:r>
            <a:endParaRPr lang="en-US" smtClean="0"/>
          </a:p>
          <a:p>
            <a:r>
              <a:rPr lang="en-US" smtClean="0"/>
              <a:t>Copyright © 2016, SAS Institute Inc. All rights reserved.</a:t>
            </a:r>
            <a:endParaRPr lang="en-US" sz="1200" dirty="0">
              <a:latin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F3AC1AB-A7A8-4DFF-B258-11ED19841263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924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DE9D5-7B5D-8E47-98FE-CA78FC28B526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71FBE-9427-F048-8171-3C8E4E612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1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png"/><Relationship Id="rId6" Type="http://schemas.microsoft.com/office/2007/relationships/hdphoto" Target="../media/hdphoto2.wdp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png"/><Relationship Id="rId6" Type="http://schemas.microsoft.com/office/2007/relationships/hdphoto" Target="../media/hdphoto2.wdp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png"/><Relationship Id="rId6" Type="http://schemas.microsoft.com/office/2007/relationships/hdphoto" Target="../media/hdphoto3.wdp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7.png"/><Relationship Id="rId5" Type="http://schemas.microsoft.com/office/2007/relationships/hdphoto" Target="../media/hdphoto3.wdp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7.png"/><Relationship Id="rId5" Type="http://schemas.microsoft.com/office/2007/relationships/hdphoto" Target="../media/hdphoto3.wdp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7.png"/><Relationship Id="rId5" Type="http://schemas.microsoft.com/office/2007/relationships/hdphoto" Target="../media/hdphoto3.wdp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7.png"/><Relationship Id="rId5" Type="http://schemas.microsoft.com/office/2007/relationships/hdphoto" Target="../media/hdphoto4.wdp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7.png"/><Relationship Id="rId5" Type="http://schemas.microsoft.com/office/2007/relationships/hdphoto" Target="../media/hdphoto3.wdp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7.png"/><Relationship Id="rId5" Type="http://schemas.microsoft.com/office/2007/relationships/hdphoto" Target="../media/hdphoto3.wdp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png"/><Relationship Id="rId6" Type="http://schemas.microsoft.com/office/2007/relationships/hdphoto" Target="../media/hdphoto2.wdp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7.png"/><Relationship Id="rId5" Type="http://schemas.microsoft.com/office/2007/relationships/hdphoto" Target="../media/hdphoto3.wdp"/><Relationship Id="rId6" Type="http://schemas.openxmlformats.org/officeDocument/2006/relationships/image" Target="../media/image6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Refining </a:t>
            </a:r>
            <a:r>
              <a:rPr lang="en-US" sz="48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methods for quantifying and interpreting the potential impact of unmeasured confounding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pc="3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Lucy D’Agostino McGowan</a:t>
            </a:r>
          </a:p>
          <a:p>
            <a:r>
              <a:rPr lang="en-US" spc="3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Robert </a:t>
            </a:r>
            <a:r>
              <a:rPr lang="en-US" spc="300" dirty="0" err="1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Greevy</a:t>
            </a:r>
            <a:r>
              <a:rPr lang="en-US" spc="3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, Jr</a:t>
            </a:r>
            <a:endParaRPr lang="en-US" spc="3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0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8"/>
            <a:ext cx="10934700" cy="3683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Rosenbaum and Rubin showed in observational studies, conditioning on </a:t>
            </a:r>
            <a:r>
              <a:rPr lang="en-US" b="1" dirty="0" smtClean="0">
                <a:solidFill>
                  <a:srgbClr val="79D758"/>
                </a:solidFill>
              </a:rPr>
              <a:t>propensity scores </a:t>
            </a:r>
            <a:r>
              <a:rPr lang="en-US" dirty="0" smtClean="0">
                <a:solidFill>
                  <a:schemeClr val="bg1"/>
                </a:solidFill>
              </a:rPr>
              <a:t>can lead to unbiased estimates of the treatment effect</a:t>
            </a: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There are no unmeasured </a:t>
            </a:r>
            <a:r>
              <a:rPr lang="en-US" sz="4000" dirty="0" smtClean="0">
                <a:solidFill>
                  <a:schemeClr val="bg1"/>
                </a:solidFill>
              </a:rPr>
              <a:t>confounders</a:t>
            </a:r>
          </a:p>
          <a:p>
            <a:pPr marL="1058307" lvl="1" indent="-609585"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</a:endParaRP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Every subject has a nonzero probability of receiving either</a:t>
            </a:r>
            <a:r>
              <a:rPr lang="en-US" sz="4000" dirty="0"/>
              <a:t> </a:t>
            </a:r>
            <a:r>
              <a:rPr lang="en-US" sz="4267" dirty="0">
                <a:solidFill>
                  <a:schemeClr val="bg1"/>
                </a:solidFill>
              </a:rPr>
              <a:t>treatment</a:t>
            </a:r>
            <a:endParaRPr lang="en-US" sz="4267" dirty="0">
              <a:solidFill>
                <a:schemeClr val="bg1"/>
              </a:solidFill>
            </a:endParaRP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92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8"/>
            <a:ext cx="10934700" cy="3683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Rosenbaum and Rubin showed in observational studies, conditioning on </a:t>
            </a:r>
            <a:r>
              <a:rPr lang="en-US" b="1" dirty="0" smtClean="0">
                <a:solidFill>
                  <a:srgbClr val="79D758"/>
                </a:solidFill>
              </a:rPr>
              <a:t>propensity scores </a:t>
            </a:r>
            <a:r>
              <a:rPr lang="en-US" dirty="0" smtClean="0">
                <a:solidFill>
                  <a:schemeClr val="bg1"/>
                </a:solidFill>
              </a:rPr>
              <a:t>can lead to unbiased estimates of the treatment effect</a:t>
            </a: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There are </a:t>
            </a:r>
            <a:r>
              <a:rPr lang="en-US" sz="4000" dirty="0">
                <a:solidFill>
                  <a:srgbClr val="79D758"/>
                </a:solidFill>
              </a:rPr>
              <a:t>no unmeasured </a:t>
            </a:r>
            <a:r>
              <a:rPr lang="en-US" sz="4000" dirty="0" smtClean="0">
                <a:solidFill>
                  <a:srgbClr val="79D758"/>
                </a:solidFill>
              </a:rPr>
              <a:t>confounders</a:t>
            </a:r>
          </a:p>
          <a:p>
            <a:pPr marL="1058307" lvl="1" indent="-609585"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</a:endParaRPr>
          </a:p>
          <a:p>
            <a:pPr marL="1058307" lvl="1" indent="-609585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Every subject has a nonzero probability of receiving either</a:t>
            </a:r>
            <a:r>
              <a:rPr lang="en-US" sz="4000" dirty="0"/>
              <a:t> </a:t>
            </a:r>
            <a:r>
              <a:rPr lang="en-US" sz="4267" dirty="0">
                <a:solidFill>
                  <a:schemeClr val="bg1"/>
                </a:solidFill>
              </a:rPr>
              <a:t>treatment</a:t>
            </a:r>
            <a:endParaRPr lang="en-US" sz="4267" dirty="0">
              <a:solidFill>
                <a:schemeClr val="bg1"/>
              </a:solidFill>
            </a:endParaRP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71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3200" dirty="0" smtClean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Fit </a:t>
                </a:r>
                <a:r>
                  <a:rPr lang="en-US" sz="3200" dirty="0" smtClean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a </a:t>
                </a:r>
                <a:r>
                  <a:rPr lang="en-US" sz="3200" b="1" dirty="0" smtClean="0">
                    <a:solidFill>
                      <a:srgbClr val="79D758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logistic</a:t>
                </a:r>
                <a:r>
                  <a:rPr lang="en-US" sz="3200" dirty="0" smtClean="0">
                    <a:solidFill>
                      <a:srgbClr val="79D758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 regression </a:t>
                </a:r>
                <a:r>
                  <a:rPr lang="en-US" sz="3200" dirty="0" smtClean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predicting treatment using known covariates</a:t>
                </a:r>
              </a:p>
              <a:p>
                <a:pPr marL="0" indent="0">
                  <a:buNone/>
                </a:pPr>
                <a:endParaRPr lang="en-US" sz="3200" dirty="0" smtClean="0">
                  <a:solidFill>
                    <a:schemeClr val="bg1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200">
                          <a:solidFill>
                            <a:schemeClr val="bg1"/>
                          </a:solidFill>
                          <a:latin typeface="Cambria Math" charset="0"/>
                          <a:ea typeface="Franklin Gothic Medium" charset="0"/>
                          <a:cs typeface="Franklin Gothic Medium" charset="0"/>
                        </a:rPr>
                        <m:t>Pr</m:t>
                      </m:r>
                      <m:d>
                        <m:dPr>
                          <m:ctrlPr>
                            <a:rPr lang="en-US" sz="32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treatment</m:t>
                          </m:r>
                          <m: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=1</m:t>
                          </m:r>
                        </m:e>
                      </m:d>
                      <m:r>
                        <a:rPr lang="en-US" sz="3200">
                          <a:solidFill>
                            <a:schemeClr val="bg1"/>
                          </a:solidFill>
                          <a:latin typeface="Cambria Math" charset="0"/>
                          <a:ea typeface="Franklin Gothic Medium" charset="0"/>
                          <a:cs typeface="Franklin Gothic Medium" charset="0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</m:ctrlPr>
                        </m:fPr>
                        <m:num>
                          <m: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1</m:t>
                          </m:r>
                        </m:num>
                        <m:den>
                          <m: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1+</m:t>
                          </m:r>
                          <m:r>
                            <m:rPr>
                              <m:sty m:val="p"/>
                            </m:rPr>
                            <a:rPr lang="en-US" sz="3200">
                              <a:solidFill>
                                <a:schemeClr val="bg1"/>
                              </a:solidFill>
                              <a:latin typeface="Cambria Math" charset="0"/>
                              <a:ea typeface="Franklin Gothic Medium" charset="0"/>
                              <a:cs typeface="Franklin Gothic Medium" charset="0"/>
                            </a:rPr>
                            <m:t>exp</m:t>
                          </m:r>
                          <m:d>
                            <m:dPr>
                              <m:ctrlPr>
                                <a:rPr lang="en-US" sz="32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</m:ctrlPr>
                            </m:dPr>
                            <m:e>
                              <m:r>
                                <a:rPr lang="en-US" sz="320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z="320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  <m:t>X</m:t>
                              </m:r>
                              <m:r>
                                <a:rPr lang="en-US" sz="3200" i="1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Franklin Gothic Medium" charset="0"/>
                                  <a:cs typeface="Franklin Gothic Medium" charset="0"/>
                                </a:rPr>
                                <m:t>𝛽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3200" dirty="0" smtClean="0">
                  <a:solidFill>
                    <a:schemeClr val="bg1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pPr marL="0" indent="0">
                  <a:buNone/>
                </a:pPr>
                <a:endParaRPr lang="en-US" sz="3200" dirty="0">
                  <a:solidFill>
                    <a:schemeClr val="bg1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r>
                  <a:rPr lang="en-US" sz="3200" dirty="0" smtClean="0">
                    <a:solidFill>
                      <a:schemeClr val="bg1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Each individuals' predicted values are the </a:t>
                </a:r>
                <a:r>
                  <a:rPr lang="en-US" sz="3200" b="1" dirty="0" smtClean="0">
                    <a:solidFill>
                      <a:srgbClr val="79D758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propensity scores</a:t>
                </a:r>
                <a:endParaRPr lang="en-US" sz="3200" b="1" dirty="0">
                  <a:solidFill>
                    <a:srgbClr val="79D758"/>
                  </a:solidFill>
                  <a:latin typeface="Franklin Gothic Medium" charset="0"/>
                  <a:ea typeface="Franklin Gothic Medium" charset="0"/>
                  <a:cs typeface="Franklin Gothic Medium" charset="0"/>
                </a:endParaRPr>
              </a:p>
              <a:p>
                <a:endParaRPr lang="en-US" sz="32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33" t="-2801" r="-12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830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Box 224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88" name="Group 187"/>
          <p:cNvGrpSpPr/>
          <p:nvPr/>
        </p:nvGrpSpPr>
        <p:grpSpPr>
          <a:xfrm>
            <a:off x="783562" y="1767086"/>
            <a:ext cx="2371735" cy="2941071"/>
            <a:chOff x="457823" y="1326914"/>
            <a:chExt cx="1778801" cy="2205803"/>
          </a:xfrm>
        </p:grpSpPr>
        <p:grpSp>
          <p:nvGrpSpPr>
            <p:cNvPr id="7" name="Group 6"/>
            <p:cNvGrpSpPr/>
            <p:nvPr/>
          </p:nvGrpSpPr>
          <p:grpSpPr>
            <a:xfrm>
              <a:off x="1316585" y="16173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682356" y="2533650"/>
              <a:ext cx="274320" cy="982134"/>
              <a:chOff x="2692399" y="2184397"/>
              <a:chExt cx="274320" cy="982134"/>
            </a:xfrm>
          </p:grpSpPr>
          <p:sp>
            <p:nvSpPr>
              <p:cNvPr id="11" name="Oval 10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962304" y="13269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1022395" y="2194983"/>
              <a:ext cx="274320" cy="982134"/>
              <a:chOff x="2692399" y="2184397"/>
              <a:chExt cx="274320" cy="982134"/>
            </a:xfrm>
          </p:grpSpPr>
          <p:sp>
            <p:nvSpPr>
              <p:cNvPr id="17" name="Oval 1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457823" y="2550583"/>
              <a:ext cx="274320" cy="982134"/>
              <a:chOff x="2692399" y="2184397"/>
              <a:chExt cx="274320" cy="982134"/>
            </a:xfrm>
          </p:grpSpPr>
          <p:sp>
            <p:nvSpPr>
              <p:cNvPr id="23" name="Oval 2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90" name="Group 89"/>
          <p:cNvGrpSpPr/>
          <p:nvPr/>
        </p:nvGrpSpPr>
        <p:grpSpPr>
          <a:xfrm>
            <a:off x="3360771" y="3036072"/>
            <a:ext cx="365760" cy="1309512"/>
            <a:chOff x="2368178" y="2124654"/>
            <a:chExt cx="274320" cy="982134"/>
          </a:xfrm>
        </p:grpSpPr>
        <p:grpSp>
          <p:nvGrpSpPr>
            <p:cNvPr id="91" name="Group 90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104" name="Oval 10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05" name="Rectangle 10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93" name="Group 92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98" name="Oval 97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9" name="Rectangle 98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00" name="Rectangle 99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01" name="Straight Connector 100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2" name="Straight Connector 101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3" name="Straight Connector 102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94" name="Straight Connector 93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06" name="Group 105"/>
          <p:cNvGrpSpPr/>
          <p:nvPr/>
        </p:nvGrpSpPr>
        <p:grpSpPr>
          <a:xfrm>
            <a:off x="8891299" y="2151860"/>
            <a:ext cx="365760" cy="1309512"/>
            <a:chOff x="2368178" y="2124654"/>
            <a:chExt cx="274320" cy="982134"/>
          </a:xfrm>
        </p:grpSpPr>
        <p:grpSp>
          <p:nvGrpSpPr>
            <p:cNvPr id="107" name="Group 106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120" name="Oval 11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08" name="Group 107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109" name="Group 108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114" name="Oval 113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5" name="Rectangle 114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6" name="Rectangle 115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17" name="Straight Connector 116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8" name="Straight Connector 117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9" name="Straight Connector 118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10" name="Straight Connector 109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1" name="Straight Connector 110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2" name="Straight Connector 111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3" name="Straight Connector 112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8" name="Group 137"/>
          <p:cNvGrpSpPr/>
          <p:nvPr/>
        </p:nvGrpSpPr>
        <p:grpSpPr>
          <a:xfrm>
            <a:off x="879796" y="1521563"/>
            <a:ext cx="365760" cy="1309512"/>
            <a:chOff x="2368178" y="2124654"/>
            <a:chExt cx="274320" cy="982134"/>
          </a:xfrm>
        </p:grpSpPr>
        <p:grpSp>
          <p:nvGrpSpPr>
            <p:cNvPr id="139" name="Group 138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152" name="Oval 15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3" name="Rectangle 15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141" name="Group 140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146" name="Oval 145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47" name="Rectangle 146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48" name="Rectangle 147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49" name="Straight Connector 148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0" name="Straight Connector 149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1" name="Straight Connector 150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42" name="Straight Connector 141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54" name="Group 153"/>
          <p:cNvGrpSpPr/>
          <p:nvPr/>
        </p:nvGrpSpPr>
        <p:grpSpPr>
          <a:xfrm>
            <a:off x="3267703" y="1288289"/>
            <a:ext cx="365760" cy="1309512"/>
            <a:chOff x="2368178" y="2124654"/>
            <a:chExt cx="274320" cy="982134"/>
          </a:xfrm>
        </p:grpSpPr>
        <p:grpSp>
          <p:nvGrpSpPr>
            <p:cNvPr id="155" name="Group 1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168" name="Oval 1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69" name="Rectangle 1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56" name="Group 15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157" name="Group 15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162" name="Oval 16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4" name="Rectangle 16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65" name="Straight Connector 16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6" name="Straight Connector 16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7" name="Straight Connector 16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58" name="Straight Connector 15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9" name="Straight Connector 15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0" name="Straight Connector 15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1" name="Straight Connector 16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783562" y="1767086"/>
            <a:ext cx="2371735" cy="2941071"/>
            <a:chOff x="472199" y="1341290"/>
            <a:chExt cx="1778801" cy="2205803"/>
          </a:xfrm>
          <a:solidFill>
            <a:schemeClr val="accent4">
              <a:lumMod val="20000"/>
              <a:lumOff val="80000"/>
            </a:schemeClr>
          </a:solidFill>
        </p:grpSpPr>
        <p:grpSp>
          <p:nvGrpSpPr>
            <p:cNvPr id="172" name="Group 171"/>
            <p:cNvGrpSpPr/>
            <p:nvPr/>
          </p:nvGrpSpPr>
          <p:grpSpPr>
            <a:xfrm>
              <a:off x="1330961" y="1631752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173" name="Oval 17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74" name="Rectangle 17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75" name="Group 174"/>
            <p:cNvGrpSpPr/>
            <p:nvPr/>
          </p:nvGrpSpPr>
          <p:grpSpPr>
            <a:xfrm>
              <a:off x="1696732" y="2548026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176" name="Oval 17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77" name="Rectangle 17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78" name="Group 177"/>
            <p:cNvGrpSpPr/>
            <p:nvPr/>
          </p:nvGrpSpPr>
          <p:grpSpPr>
            <a:xfrm>
              <a:off x="1976680" y="1341290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179" name="Oval 178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80" name="Rectangle 179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81" name="Group 180"/>
            <p:cNvGrpSpPr/>
            <p:nvPr/>
          </p:nvGrpSpPr>
          <p:grpSpPr>
            <a:xfrm>
              <a:off x="1036771" y="2209359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182" name="Oval 18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83" name="Rectangle 18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84" name="Group 183"/>
            <p:cNvGrpSpPr/>
            <p:nvPr/>
          </p:nvGrpSpPr>
          <p:grpSpPr>
            <a:xfrm>
              <a:off x="472199" y="2564959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185" name="Oval 18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86" name="Rectangle 18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</p:grpSp>
      <p:grpSp>
        <p:nvGrpSpPr>
          <p:cNvPr id="192" name="Group 191"/>
          <p:cNvGrpSpPr/>
          <p:nvPr/>
        </p:nvGrpSpPr>
        <p:grpSpPr>
          <a:xfrm>
            <a:off x="6077592" y="1442920"/>
            <a:ext cx="4924968" cy="4141008"/>
            <a:chOff x="4551006" y="1014616"/>
            <a:chExt cx="3693726" cy="3105756"/>
          </a:xfrm>
          <a:solidFill>
            <a:schemeClr val="accent4"/>
          </a:solidFill>
        </p:grpSpPr>
        <p:grpSp>
          <p:nvGrpSpPr>
            <p:cNvPr id="19" name="Group 18"/>
            <p:cNvGrpSpPr/>
            <p:nvPr/>
          </p:nvGrpSpPr>
          <p:grpSpPr>
            <a:xfrm>
              <a:off x="4963730" y="2632654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0" name="Oval 1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551006" y="1912455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6" name="Oval 2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5305671" y="1421388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9" name="Oval 28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5951390" y="1130926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35" name="Oval 3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6180002" y="2221964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38" name="Oval 3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6545773" y="3138238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41" name="Oval 40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7324693" y="1305078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47" name="Oval 4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690464" y="2221352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50" name="Oval 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1" name="Rectangle 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7970412" y="1014616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53" name="Oval 5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89" name="Group 188"/>
            <p:cNvGrpSpPr/>
            <p:nvPr/>
          </p:nvGrpSpPr>
          <p:grpSpPr>
            <a:xfrm>
              <a:off x="7063366" y="2596029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190" name="Oval 18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91" name="Rectangle 19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</p:grpSp>
      <p:grpSp>
        <p:nvGrpSpPr>
          <p:cNvPr id="193" name="Group 192"/>
          <p:cNvGrpSpPr/>
          <p:nvPr/>
        </p:nvGrpSpPr>
        <p:grpSpPr>
          <a:xfrm>
            <a:off x="6077592" y="1442920"/>
            <a:ext cx="4924968" cy="4141008"/>
            <a:chOff x="4551006" y="1014616"/>
            <a:chExt cx="3693726" cy="3105756"/>
          </a:xfrm>
          <a:solidFill>
            <a:schemeClr val="accent4">
              <a:lumMod val="20000"/>
              <a:lumOff val="80000"/>
            </a:schemeClr>
          </a:solidFill>
        </p:grpSpPr>
        <p:grpSp>
          <p:nvGrpSpPr>
            <p:cNvPr id="194" name="Group 193"/>
            <p:cNvGrpSpPr/>
            <p:nvPr/>
          </p:nvGrpSpPr>
          <p:grpSpPr>
            <a:xfrm>
              <a:off x="4963730" y="2632654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22" name="Oval 22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3" name="Rectangle 22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5" name="Group 194"/>
            <p:cNvGrpSpPr/>
            <p:nvPr/>
          </p:nvGrpSpPr>
          <p:grpSpPr>
            <a:xfrm>
              <a:off x="4551006" y="1912455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20" name="Oval 21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1" name="Rectangle 22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5305671" y="1421388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18" name="Oval 21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9" name="Rectangle 21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7" name="Group 196"/>
            <p:cNvGrpSpPr/>
            <p:nvPr/>
          </p:nvGrpSpPr>
          <p:grpSpPr>
            <a:xfrm>
              <a:off x="5951390" y="1130926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16" name="Oval 21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7" name="Rectangle 21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>
              <a:off x="6180002" y="2221964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14" name="Oval 2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5" name="Rectangle 2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9" name="Group 198"/>
            <p:cNvGrpSpPr/>
            <p:nvPr/>
          </p:nvGrpSpPr>
          <p:grpSpPr>
            <a:xfrm>
              <a:off x="6545773" y="3138238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12" name="Oval 21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3" name="Rectangle 21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00" name="Group 199"/>
            <p:cNvGrpSpPr/>
            <p:nvPr/>
          </p:nvGrpSpPr>
          <p:grpSpPr>
            <a:xfrm>
              <a:off x="7324693" y="1305078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10" name="Oval 20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1" name="Rectangle 21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7690464" y="2221352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08" name="Oval 20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9" name="Rectangle 20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02" name="Group 201"/>
            <p:cNvGrpSpPr/>
            <p:nvPr/>
          </p:nvGrpSpPr>
          <p:grpSpPr>
            <a:xfrm>
              <a:off x="7970412" y="1014616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06" name="Oval 20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7" name="Rectangle 20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03" name="Group 202"/>
            <p:cNvGrpSpPr/>
            <p:nvPr/>
          </p:nvGrpSpPr>
          <p:grpSpPr>
            <a:xfrm>
              <a:off x="7063366" y="2596029"/>
              <a:ext cx="274320" cy="982134"/>
              <a:chOff x="2692399" y="2184397"/>
              <a:chExt cx="274320" cy="982134"/>
            </a:xfrm>
            <a:grpFill/>
          </p:grpSpPr>
          <p:sp>
            <p:nvSpPr>
              <p:cNvPr id="204" name="Oval 20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5" name="Rectangle 20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</p:grpSp>
      <p:sp>
        <p:nvSpPr>
          <p:cNvPr id="227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228" name="Oval 227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397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Propensity Scores</a:t>
            </a:r>
            <a:endParaRPr lang="en-US" dirty="0"/>
          </a:p>
        </p:txBody>
      </p:sp>
      <p:grpSp>
        <p:nvGrpSpPr>
          <p:cNvPr id="188" name="Group 187"/>
          <p:cNvGrpSpPr/>
          <p:nvPr/>
        </p:nvGrpSpPr>
        <p:grpSpPr>
          <a:xfrm>
            <a:off x="783562" y="1767086"/>
            <a:ext cx="2371735" cy="2941071"/>
            <a:chOff x="457823" y="1326914"/>
            <a:chExt cx="1778801" cy="2205803"/>
          </a:xfrm>
        </p:grpSpPr>
        <p:grpSp>
          <p:nvGrpSpPr>
            <p:cNvPr id="7" name="Group 6"/>
            <p:cNvGrpSpPr/>
            <p:nvPr/>
          </p:nvGrpSpPr>
          <p:grpSpPr>
            <a:xfrm>
              <a:off x="1316585" y="16173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682356" y="2533650"/>
              <a:ext cx="274320" cy="982134"/>
              <a:chOff x="2692399" y="2184397"/>
              <a:chExt cx="274320" cy="982134"/>
            </a:xfrm>
          </p:grpSpPr>
          <p:sp>
            <p:nvSpPr>
              <p:cNvPr id="11" name="Oval 10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962304" y="13269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1022395" y="2194983"/>
              <a:ext cx="274320" cy="982134"/>
              <a:chOff x="2692399" y="2184397"/>
              <a:chExt cx="274320" cy="982134"/>
            </a:xfrm>
          </p:grpSpPr>
          <p:sp>
            <p:nvSpPr>
              <p:cNvPr id="17" name="Oval 1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457823" y="2550583"/>
              <a:ext cx="274320" cy="982134"/>
              <a:chOff x="2692399" y="2184397"/>
              <a:chExt cx="274320" cy="982134"/>
            </a:xfrm>
          </p:grpSpPr>
          <p:sp>
            <p:nvSpPr>
              <p:cNvPr id="23" name="Oval 2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90" name="Group 89"/>
          <p:cNvGrpSpPr/>
          <p:nvPr/>
        </p:nvGrpSpPr>
        <p:grpSpPr>
          <a:xfrm>
            <a:off x="3360771" y="3036072"/>
            <a:ext cx="365760" cy="1309512"/>
            <a:chOff x="2368178" y="2124654"/>
            <a:chExt cx="274320" cy="982134"/>
          </a:xfrm>
        </p:grpSpPr>
        <p:grpSp>
          <p:nvGrpSpPr>
            <p:cNvPr id="91" name="Group 90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104" name="Oval 10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05" name="Rectangle 10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93" name="Group 92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98" name="Oval 97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9" name="Rectangle 98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00" name="Rectangle 99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01" name="Straight Connector 100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2" name="Straight Connector 101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3" name="Straight Connector 102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94" name="Straight Connector 93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06" name="Group 105"/>
          <p:cNvGrpSpPr/>
          <p:nvPr/>
        </p:nvGrpSpPr>
        <p:grpSpPr>
          <a:xfrm>
            <a:off x="8891299" y="2151860"/>
            <a:ext cx="365760" cy="1309512"/>
            <a:chOff x="2368178" y="2124654"/>
            <a:chExt cx="274320" cy="982134"/>
          </a:xfrm>
        </p:grpSpPr>
        <p:grpSp>
          <p:nvGrpSpPr>
            <p:cNvPr id="107" name="Group 106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120" name="Oval 11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08" name="Group 107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109" name="Group 108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114" name="Oval 113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5" name="Rectangle 114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6" name="Rectangle 115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17" name="Straight Connector 116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8" name="Straight Connector 117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9" name="Straight Connector 118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10" name="Straight Connector 109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1" name="Straight Connector 110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2" name="Straight Connector 111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3" name="Straight Connector 112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8" name="Group 137"/>
          <p:cNvGrpSpPr/>
          <p:nvPr/>
        </p:nvGrpSpPr>
        <p:grpSpPr>
          <a:xfrm>
            <a:off x="879796" y="1521563"/>
            <a:ext cx="365760" cy="1309512"/>
            <a:chOff x="2368178" y="2124654"/>
            <a:chExt cx="274320" cy="982134"/>
          </a:xfrm>
        </p:grpSpPr>
        <p:grpSp>
          <p:nvGrpSpPr>
            <p:cNvPr id="139" name="Group 138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152" name="Oval 15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3" name="Rectangle 15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141" name="Group 140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146" name="Oval 145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47" name="Rectangle 146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48" name="Rectangle 147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49" name="Straight Connector 148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0" name="Straight Connector 149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1" name="Straight Connector 150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42" name="Straight Connector 141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54" name="Group 153"/>
          <p:cNvGrpSpPr/>
          <p:nvPr/>
        </p:nvGrpSpPr>
        <p:grpSpPr>
          <a:xfrm>
            <a:off x="3267703" y="1288289"/>
            <a:ext cx="365760" cy="1309512"/>
            <a:chOff x="2368178" y="2124654"/>
            <a:chExt cx="274320" cy="982134"/>
          </a:xfrm>
        </p:grpSpPr>
        <p:grpSp>
          <p:nvGrpSpPr>
            <p:cNvPr id="155" name="Group 1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168" name="Oval 1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69" name="Rectangle 1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56" name="Group 15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157" name="Group 15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162" name="Oval 16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4" name="Rectangle 16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65" name="Straight Connector 16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6" name="Straight Connector 16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7" name="Straight Connector 16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58" name="Straight Connector 15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9" name="Straight Connector 15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0" name="Straight Connector 15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1" name="Straight Connector 16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083812" y="1985283"/>
            <a:ext cx="365760" cy="1309512"/>
            <a:chOff x="2692399" y="2184397"/>
            <a:chExt cx="274320" cy="982134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9" name="Oval 28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9775841" y="1830203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7" name="Oval 4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7944771" y="159800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5" name="Oval 34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10263536" y="305190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0" name="Oval 4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3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737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2000" fill="hold"/>
                                        <p:tgtEl>
                                          <p:spTgt spid="171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Box 193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489" y="1654862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6819" y="2293238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sp>
        <p:nvSpPr>
          <p:cNvPr id="195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15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Meaningful confounders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1. How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imbalanced</a:t>
            </a:r>
            <a:r>
              <a:rPr lang="en-US" sz="3200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between the exposure groups?</a:t>
            </a:r>
          </a:p>
          <a:p>
            <a:pPr marL="514350" indent="-514350">
              <a:buAutoNum type="arabicPeriod"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2. How 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predictive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of the outcome?</a:t>
            </a:r>
          </a:p>
          <a:p>
            <a:pPr marL="0" indent="0">
              <a:buNone/>
            </a:pPr>
            <a:endParaRPr lang="en-US" sz="3200" dirty="0" smtClean="0">
              <a:solidFill>
                <a:schemeClr val="tx1">
                  <a:lumMod val="75000"/>
                  <a:lumOff val="25000"/>
                </a:schemeClr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3. How 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independent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from the other covariates</a:t>
            </a: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307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Box 193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92" name="TextBox 291"/>
          <p:cNvSpPr txBox="1"/>
          <p:nvPr/>
        </p:nvSpPr>
        <p:spPr>
          <a:xfrm>
            <a:off x="1802035" y="2822919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0.6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489" y="1654862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32" name="TextBox 31"/>
          <p:cNvSpPr txBox="1"/>
          <p:nvPr/>
        </p:nvSpPr>
        <p:spPr>
          <a:xfrm>
            <a:off x="765973" y="2141506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0.9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89" name="TextBox 288"/>
          <p:cNvSpPr txBox="1"/>
          <p:nvPr/>
        </p:nvSpPr>
        <p:spPr>
          <a:xfrm>
            <a:off x="673058" y="403348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0.8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0" name="TextBox 289"/>
          <p:cNvSpPr txBox="1"/>
          <p:nvPr/>
        </p:nvSpPr>
        <p:spPr>
          <a:xfrm>
            <a:off x="1422842" y="3564098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1" name="TextBox 290"/>
          <p:cNvSpPr txBox="1"/>
          <p:nvPr/>
        </p:nvSpPr>
        <p:spPr>
          <a:xfrm>
            <a:off x="2314543" y="392665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0.7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3" name="TextBox 292"/>
          <p:cNvSpPr txBox="1"/>
          <p:nvPr/>
        </p:nvSpPr>
        <p:spPr>
          <a:xfrm>
            <a:off x="2648329" y="252875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4" name="TextBox 293"/>
          <p:cNvSpPr txBox="1"/>
          <p:nvPr/>
        </p:nvSpPr>
        <p:spPr>
          <a:xfrm>
            <a:off x="3258121" y="203607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5" name="TextBox 294"/>
          <p:cNvSpPr txBox="1"/>
          <p:nvPr/>
        </p:nvSpPr>
        <p:spPr>
          <a:xfrm>
            <a:off x="3159066" y="3667593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0.3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6" name="TextBox 295"/>
          <p:cNvSpPr txBox="1"/>
          <p:nvPr/>
        </p:nvSpPr>
        <p:spPr>
          <a:xfrm>
            <a:off x="5962802" y="3305859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7" name="TextBox 296"/>
          <p:cNvSpPr txBox="1"/>
          <p:nvPr/>
        </p:nvSpPr>
        <p:spPr>
          <a:xfrm>
            <a:off x="6417374" y="230284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0.7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8" name="TextBox 297"/>
          <p:cNvSpPr txBox="1"/>
          <p:nvPr/>
        </p:nvSpPr>
        <p:spPr>
          <a:xfrm>
            <a:off x="6515806" y="4252111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0.8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9" name="TextBox 298"/>
          <p:cNvSpPr txBox="1"/>
          <p:nvPr/>
        </p:nvSpPr>
        <p:spPr>
          <a:xfrm>
            <a:off x="8657961" y="489363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0.2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0" name="TextBox 299"/>
          <p:cNvSpPr txBox="1"/>
          <p:nvPr/>
        </p:nvSpPr>
        <p:spPr>
          <a:xfrm>
            <a:off x="9473765" y="2420809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0.3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1" name="TextBox 300"/>
          <p:cNvSpPr txBox="1"/>
          <p:nvPr/>
        </p:nvSpPr>
        <p:spPr>
          <a:xfrm>
            <a:off x="7369647" y="3955911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0.7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2" name="TextBox 301"/>
          <p:cNvSpPr txBox="1"/>
          <p:nvPr/>
        </p:nvSpPr>
        <p:spPr>
          <a:xfrm>
            <a:off x="9315106" y="4214326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accent6">
                    <a:lumMod val="50000"/>
                  </a:schemeClr>
                </a:solidFill>
              </a:rPr>
              <a:t>0.2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8157682" y="372092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4" name="TextBox 303"/>
          <p:cNvSpPr txBox="1"/>
          <p:nvPr/>
        </p:nvSpPr>
        <p:spPr>
          <a:xfrm>
            <a:off x="7841003" y="2168326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5" name="TextBox 304"/>
          <p:cNvSpPr txBox="1"/>
          <p:nvPr/>
        </p:nvSpPr>
        <p:spPr>
          <a:xfrm>
            <a:off x="7034221" y="256092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0.6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6" name="TextBox 305"/>
          <p:cNvSpPr txBox="1"/>
          <p:nvPr/>
        </p:nvSpPr>
        <p:spPr>
          <a:xfrm>
            <a:off x="10213114" y="3739355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0.1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7" name="TextBox 306"/>
          <p:cNvSpPr txBox="1"/>
          <p:nvPr/>
        </p:nvSpPr>
        <p:spPr>
          <a:xfrm>
            <a:off x="10556423" y="2128627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0.3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6819" y="2293238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08" name="TextBox 307"/>
          <p:cNvSpPr txBox="1"/>
          <p:nvPr/>
        </p:nvSpPr>
        <p:spPr>
          <a:xfrm>
            <a:off x="8820639" y="2835623"/>
            <a:ext cx="586767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0.9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sp>
        <p:nvSpPr>
          <p:cNvPr id="195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071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3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4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8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9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2" grpId="0" animBg="1"/>
      <p:bldP spid="32" grpId="0" animBg="1"/>
      <p:bldP spid="289" grpId="0" animBg="1"/>
      <p:bldP spid="290" grpId="0" animBg="1"/>
      <p:bldP spid="291" grpId="0" animBg="1"/>
      <p:bldP spid="293" grpId="0" animBg="1"/>
      <p:bldP spid="294" grpId="0" animBg="1"/>
      <p:bldP spid="295" grpId="0" animBg="1"/>
      <p:bldP spid="296" grpId="0" animBg="1"/>
      <p:bldP spid="297" grpId="0" animBg="1"/>
      <p:bldP spid="298" grpId="0" animBg="1"/>
      <p:bldP spid="299" grpId="0" animBg="1"/>
      <p:bldP spid="300" grpId="0" animBg="1"/>
      <p:bldP spid="301" grpId="0" animBg="1"/>
      <p:bldP spid="302" grpId="0" animBg="1"/>
      <p:bldP spid="303" grpId="0" animBg="1"/>
      <p:bldP spid="304" grpId="0" animBg="1"/>
      <p:bldP spid="305" grpId="0" animBg="1"/>
      <p:bldP spid="306" grpId="0" animBg="1"/>
      <p:bldP spid="307" grpId="0" animBg="1"/>
      <p:bldP spid="30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roup 232"/>
          <p:cNvGrpSpPr/>
          <p:nvPr/>
        </p:nvGrpSpPr>
        <p:grpSpPr>
          <a:xfrm>
            <a:off x="1802035" y="2095568"/>
            <a:ext cx="586767" cy="1368312"/>
            <a:chOff x="1351526" y="1571676"/>
            <a:chExt cx="440075" cy="1026234"/>
          </a:xfrm>
        </p:grpSpPr>
        <p:grpSp>
          <p:nvGrpSpPr>
            <p:cNvPr id="4" name="Group 3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8" name="Oval 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" name="Rectangle 8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25" name="Teardrop 224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6" name="Teardrop 225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7" name="Rounded Rectangle 226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8" name="Rounded Rectangle 227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92" name="TextBox 291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765972" y="1521563"/>
            <a:ext cx="619491" cy="1309512"/>
            <a:chOff x="574479" y="1141172"/>
            <a:chExt cx="464618" cy="982134"/>
          </a:xfrm>
        </p:grpSpPr>
        <p:grpSp>
          <p:nvGrpSpPr>
            <p:cNvPr id="139" name="Group 138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152" name="Oval 15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3" name="Rectangle 15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146" name="Oval 145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47" name="Rectangle 146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48" name="Rectangle 147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149" name="Straight Connector 148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142" name="Straight Connector 141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32" name="Picture 231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143" name="Straight Connector 142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5" name="Straight Connector 144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2" name="TextBox 31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231" name="Group 230"/>
          <p:cNvGrpSpPr/>
          <p:nvPr/>
        </p:nvGrpSpPr>
        <p:grpSpPr>
          <a:xfrm>
            <a:off x="2648329" y="1767086"/>
            <a:ext cx="586767" cy="1309512"/>
            <a:chOff x="1986246" y="1325314"/>
            <a:chExt cx="440075" cy="982134"/>
          </a:xfrm>
        </p:grpSpPr>
        <p:grpSp>
          <p:nvGrpSpPr>
            <p:cNvPr id="5" name="Group 4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14" name="Oval 1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" name="Rectangle 1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24" name="Heart 223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93" name="TextBox 292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234" name="Group 233"/>
          <p:cNvGrpSpPr/>
          <p:nvPr/>
        </p:nvGrpSpPr>
        <p:grpSpPr>
          <a:xfrm>
            <a:off x="3159066" y="3043685"/>
            <a:ext cx="621293" cy="1309512"/>
            <a:chOff x="2369299" y="2282762"/>
            <a:chExt cx="465970" cy="982134"/>
          </a:xfrm>
        </p:grpSpPr>
        <p:grpSp>
          <p:nvGrpSpPr>
            <p:cNvPr id="238" name="Group 237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239" name="Group 23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43" name="Oval 24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4" name="Rectangle 24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240" name="Picture 239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241" name="Rounded Rectangle 240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2" name="Rounded Rectangle 241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95" name="TextBox 294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515806" y="3600303"/>
            <a:ext cx="586767" cy="1309512"/>
            <a:chOff x="4886854" y="2700228"/>
            <a:chExt cx="440075" cy="982134"/>
          </a:xfrm>
        </p:grpSpPr>
        <p:grpSp>
          <p:nvGrpSpPr>
            <p:cNvPr id="19" name="Group 18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20" name="Oval 1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70" name="Chord 269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/>
            </a:solidFill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98" name="TextBox 297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0.8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9473764" y="1776025"/>
            <a:ext cx="592275" cy="1309512"/>
            <a:chOff x="7105323" y="1332018"/>
            <a:chExt cx="444206" cy="982134"/>
          </a:xfrm>
        </p:grpSpPr>
        <p:grpSp>
          <p:nvGrpSpPr>
            <p:cNvPr id="245" name="Group 24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246" name="Group 24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50" name="Oval 24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1" name="Rectangle 25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247" name="Picture 246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248" name="Rounded Rectangle 247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9" name="Rounded Rectangle 248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00" name="TextBox 299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369647" y="3323863"/>
            <a:ext cx="586767" cy="1309512"/>
            <a:chOff x="5527235" y="2492898"/>
            <a:chExt cx="440075" cy="982134"/>
          </a:xfrm>
        </p:grpSpPr>
        <p:grpSp>
          <p:nvGrpSpPr>
            <p:cNvPr id="73" name="Group 72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55" name="Group 54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56" name="Oval 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7" name="Rectangle 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61" name="Group 60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62" name="Group 61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67" name="Oval 6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8" name="Rectangle 6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9" name="Rectangle 6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70" name="Straight Connector 6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1" name="Straight Connector 7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2" name="Straight Connector 7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63" name="Straight Connector 62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4" name="Straight Connector 63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5" name="Straight Connector 64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6" name="Straight Connector 65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01" name="TextBox 300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034221" y="1833464"/>
            <a:ext cx="586767" cy="1368312"/>
            <a:chOff x="5275665" y="1375098"/>
            <a:chExt cx="440075" cy="1026234"/>
          </a:xfrm>
        </p:grpSpPr>
        <p:grpSp>
          <p:nvGrpSpPr>
            <p:cNvPr id="252" name="Group 251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253" name="Group 252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258" name="Oval 25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9" name="Rectangle 258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54" name="Teardrop 253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5" name="Teardrop 254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6" name="Rounded Rectangle 255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7" name="Rounded Rectangle 256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05" name="TextBox 30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820639" y="2159939"/>
            <a:ext cx="612155" cy="1309512"/>
            <a:chOff x="6615479" y="1619954"/>
            <a:chExt cx="459116" cy="982134"/>
          </a:xfrm>
        </p:grpSpPr>
        <p:grpSp>
          <p:nvGrpSpPr>
            <p:cNvPr id="309" name="Group 308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310" name="Oval 30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11" name="Rectangle 31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313" name="Oval 312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14" name="Rectangle 313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15" name="Rectangle 314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16" name="Straight Connector 315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7" name="Straight Connector 316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8" name="Straight Connector 317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19" name="Straight Connector 318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0" name="Picture 31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321" name="Straight Connector 320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2" name="Straight Connector 321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3" name="Straight Connector 322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08" name="TextBox 307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164768" y="3052717"/>
            <a:ext cx="572593" cy="1309512"/>
            <a:chOff x="6123576" y="2289538"/>
            <a:chExt cx="429445" cy="982134"/>
          </a:xfrm>
        </p:grpSpPr>
        <p:grpSp>
          <p:nvGrpSpPr>
            <p:cNvPr id="37" name="Group 36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38" name="Oval 3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36" name="Lightning Bolt 235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03" name="TextBox 3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327" name="Oval 326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28" name="Oval 327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73058" y="3398644"/>
            <a:ext cx="586767" cy="1309512"/>
            <a:chOff x="504793" y="2548983"/>
            <a:chExt cx="440075" cy="982134"/>
          </a:xfrm>
        </p:grpSpPr>
        <p:grpSp>
          <p:nvGrpSpPr>
            <p:cNvPr id="237" name="Group 23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3" name="Oval 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" name="Rectangle 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89" name="TextBox 288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205" name="Picture 204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51" name="Group 50"/>
          <p:cNvGrpSpPr/>
          <p:nvPr/>
        </p:nvGrpSpPr>
        <p:grpSpPr>
          <a:xfrm>
            <a:off x="1395711" y="2749884"/>
            <a:ext cx="606810" cy="1484139"/>
            <a:chOff x="1046783" y="2062413"/>
            <a:chExt cx="455108" cy="1113104"/>
          </a:xfrm>
        </p:grpSpPr>
        <p:grpSp>
          <p:nvGrpSpPr>
            <p:cNvPr id="33" name="Group 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17" name="Oval 1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0" name="TextBox 289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5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59" name="Group 58"/>
          <p:cNvGrpSpPr/>
          <p:nvPr/>
        </p:nvGrpSpPr>
        <p:grpSpPr>
          <a:xfrm>
            <a:off x="9288696" y="3461267"/>
            <a:ext cx="613177" cy="1399714"/>
            <a:chOff x="6966521" y="2595951"/>
            <a:chExt cx="459883" cy="1049786"/>
          </a:xfrm>
        </p:grpSpPr>
        <p:grpSp>
          <p:nvGrpSpPr>
            <p:cNvPr id="30" name="Group 29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189" name="Group 188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190" name="Oval 18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91" name="Rectangle 19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02" name="TextBox 301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60" name="Group 59"/>
          <p:cNvGrpSpPr/>
          <p:nvPr/>
        </p:nvGrpSpPr>
        <p:grpSpPr>
          <a:xfrm>
            <a:off x="8657961" y="4274416"/>
            <a:ext cx="586767" cy="1309512"/>
            <a:chOff x="6493470" y="3205812"/>
            <a:chExt cx="440075" cy="982134"/>
          </a:xfrm>
        </p:grpSpPr>
        <p:grpSp>
          <p:nvGrpSpPr>
            <p:cNvPr id="35" name="Group 34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0" name="Group 39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" name="Oval 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" name="Rectangle 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9" name="TextBox 298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211" name="Picture 210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</p:spPr>
        </p:pic>
        <p:sp>
          <p:nvSpPr>
            <p:cNvPr id="212" name="Rounded Rectangle 211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3" name="Rounded Rectangle 212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46" name="Group 345"/>
          <p:cNvGrpSpPr/>
          <p:nvPr/>
        </p:nvGrpSpPr>
        <p:grpSpPr>
          <a:xfrm>
            <a:off x="3258121" y="1395022"/>
            <a:ext cx="642079" cy="1309512"/>
            <a:chOff x="2443590" y="1046266"/>
            <a:chExt cx="481559" cy="982134"/>
          </a:xfrm>
        </p:grpSpPr>
        <p:grpSp>
          <p:nvGrpSpPr>
            <p:cNvPr id="230" name="Group 229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11" name="Oval 1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" name="Rectangle 1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4" name="TextBox 293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45" name="Picture 344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26" name="Group 25"/>
          <p:cNvGrpSpPr/>
          <p:nvPr/>
        </p:nvGrpSpPr>
        <p:grpSpPr>
          <a:xfrm>
            <a:off x="2314543" y="3118189"/>
            <a:ext cx="589960" cy="1472072"/>
            <a:chOff x="1735907" y="2338642"/>
            <a:chExt cx="442470" cy="1104054"/>
          </a:xfrm>
        </p:grpSpPr>
        <p:grpSp>
          <p:nvGrpSpPr>
            <p:cNvPr id="235" name="Group 234"/>
            <p:cNvGrpSpPr/>
            <p:nvPr/>
          </p:nvGrpSpPr>
          <p:grpSpPr>
            <a:xfrm>
              <a:off x="1735907" y="2460562"/>
              <a:ext cx="440075" cy="982134"/>
              <a:chOff x="1735907" y="2460562"/>
              <a:chExt cx="440075" cy="982134"/>
            </a:xfrm>
          </p:grpSpPr>
          <p:grpSp>
            <p:nvGrpSpPr>
              <p:cNvPr id="273" name="Group 272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274" name="Group 273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87" name="Oval 28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8" name="Rectangle 28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75" name="Group 274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276" name="Group 275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281" name="Oval 280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1867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2" name="Rectangle 281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1867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3" name="Rectangle 282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1867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284" name="Straight Connector 283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5" name="Straight Connector 284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6" name="Straight Connector 285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277" name="Straight Connector 276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8" name="Straight Connector 277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9" name="Straight Connector 278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80" name="Straight Connector 279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291" name="TextBox 290"/>
              <p:cNvSpPr txBox="1"/>
              <p:nvPr/>
            </p:nvSpPr>
            <p:spPr>
              <a:xfrm>
                <a:off x="1735907" y="2944992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169" name="Picture 168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752870" y="2338642"/>
              <a:ext cx="425507" cy="356238"/>
            </a:xfrm>
            <a:prstGeom prst="rect">
              <a:avLst/>
            </a:prstGeom>
          </p:spPr>
        </p:pic>
      </p:grpSp>
      <p:sp>
        <p:nvSpPr>
          <p:cNvPr id="172" name="TextBox 171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5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19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194 -0.00247 L -0.11476 -0.08642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44" y="-41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0.00278 L -0.05799 -0.0355 " pathEditMode="relative" rAng="0" ptsTypes="AA">
                                      <p:cBhvr>
                                        <p:cTn id="9" dur="25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9" y="-16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6.17284E-7 L 0.19705 -0.25278 " pathEditMode="fixed" rAng="0" ptsTypes="AA">
                                      <p:cBhvr>
                                        <p:cTn id="12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-126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96296E-6 L 0.16215 -0.27192 " pathEditMode="fixed" rAng="0" ptsTypes="AA">
                                      <p:cBhvr>
                                        <p:cTn id="15" dur="25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60" y="-135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432 L 0.37987 -0.14229 " pathEditMode="fixed" rAng="0" ptsTypes="AA">
                                      <p:cBhvr>
                                        <p:cTn id="18" dur="25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0" y="-69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2.96296E-6 L 0.44305 -0.29908 " pathEditMode="relative" rAng="0" ptsTypes="AA">
                                      <p:cBhvr>
                                        <p:cTn id="21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53" y="-149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1.97531E-6 L 0.68385 -0.32068 " pathEditMode="fixed" rAng="0" ptsTypes="AA">
                                      <p:cBhvr>
                                        <p:cTn id="24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271" y="-160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28 0.00957 L 0.78091 -0.05432 " pathEditMode="fixed" rAng="0" ptsTypes="AA">
                                      <p:cBhvr>
                                        <p:cTn id="27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601" y="-32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3.33333E-6 L -0.56181 0.01482 " pathEditMode="fixed" rAng="0" ptsTypes="AA">
                                      <p:cBhvr>
                                        <p:cTn id="30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5" y="6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2.83951E-6 L -0.49809 -0.16266 " pathEditMode="fixed" rAng="0" ptsTypes="AA">
                                      <p:cBhvr>
                                        <p:cTn id="33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913" y="-8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23457E-6 L -0.4507 -0.05802 " pathEditMode="fixed" rAng="0" ptsTypes="AA">
                                      <p:cBhvr>
                                        <p:cTn id="36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87" y="-29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3.58025E-6 L -0.3559 0.2 " pathEditMode="relative" rAng="0" ptsTypes="AA">
                                      <p:cBhvr>
                                        <p:cTn id="3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899" y="100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23457E-6 L -0.0467 0.18179 " pathEditMode="relative" rAng="0" ptsTypes="AA">
                                      <p:cBhvr>
                                        <p:cTn id="42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31" y="90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2.59259E-6 L 0.03316 -0.02809 " pathEditMode="relative" rAng="0" ptsTypes="AA">
                                      <p:cBhvr>
                                        <p:cTn id="45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5" y="-15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23457E-7 L 0.20416 -0.06667 " pathEditMode="relative" rAng="0" ptsTypes="AA">
                                      <p:cBhvr>
                                        <p:cTn id="48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95" y="-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750"/>
                            </p:stCondLst>
                            <p:childTnLst>
                              <p:par>
                                <p:cTn id="5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2.46914E-6 L 0.11979 0.14351 " pathEditMode="relative" rAng="0" ptsTypes="AA">
                                      <p:cBhvr>
                                        <p:cTn id="5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20" y="7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roup 168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170" name="Group 169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172" name="Group 171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174" name="Oval 1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5" name="Rectangle 1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73" name="Heart 172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71" name="TextBox 170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177" name="Group 176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179" name="Group 178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181" name="Oval 1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2" name="Rectangle 1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0" name="TextBox 179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178" name="Picture 177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183" name="Group 182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184" name="Group 183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186" name="Group 185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92" name="Rectangle 19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7" name="TextBox 186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185" name="Picture 184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193" name="Group 192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194" name="Group 193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00" name="Oval 19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1" name="Rectangle 20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197" name="Picture 196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198" name="Rounded Rectangle 197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99" name="Rounded Rectangle 198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95" name="TextBox 194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203" name="Group 202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214" name="Oval 21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15" name="Rectangle 21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07" name="Teardrop 20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8" name="Teardrop 20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9" name="Rounded Rectangle 20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0" name="Rounded Rectangle 20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04" name="TextBox 203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217" name="Group 216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219" name="Group 218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267" name="Oval 26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68" name="Rectangle 26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20" name="Group 219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221" name="Group 220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261" name="Oval 26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2" name="Rectangle 26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" name="Rectangle 26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64" name="Straight Connector 26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5" name="Straight Connector 26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6" name="Straight Connector 26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22" name="Straight Connector 221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3" name="Straight Connector 222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9" name="Straight Connector 228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0" name="Straight Connector 259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218" name="TextBox 217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271" name="Group 270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04" name="Oval 30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6" name="Rectangle 30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7" name="TextBox 296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272" name="Picture 271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07" name="Group 306"/>
          <p:cNvGrpSpPr/>
          <p:nvPr/>
        </p:nvGrpSpPr>
        <p:grpSpPr>
          <a:xfrm>
            <a:off x="10318273" y="1194456"/>
            <a:ext cx="619491" cy="1309512"/>
            <a:chOff x="574479" y="1141172"/>
            <a:chExt cx="464618" cy="982134"/>
          </a:xfrm>
        </p:grpSpPr>
        <p:grpSp>
          <p:nvGrpSpPr>
            <p:cNvPr id="324" name="Group 323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340" name="Oval 33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25" name="Group 324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334" name="Oval 333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5" name="Rectangle 334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6" name="Rectangle 335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37" name="Straight Connector 336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" name="Straight Connector 337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" name="Straight Connector 338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26" name="Straight Connector 325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9" name="Picture 328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330" name="Straight Connector 329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1" name="Straight Connector 330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2" name="Straight Connector 331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3" name="TextBox 332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343" name="Group 342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350" name="Oval 3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1" name="Rectangle 3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4" name="Lightning Bolt 343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7" name="TextBox 346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348" name="Oval 347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9" name="Oval 348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52" name="Group 351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353" name="Group 352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357" name="Group 356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59" name="Oval 3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0" name="Rectangle 3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8" name="TextBox 357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54" name="Picture 353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</p:spPr>
        </p:pic>
        <p:sp>
          <p:nvSpPr>
            <p:cNvPr id="355" name="Rounded Rectangle 354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56" name="Rounded Rectangle 355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61" name="Group 360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362" name="Group 361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364" name="Group 363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66" name="Oval 36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7" name="Rectangle 36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65" name="TextBox 364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63" name="Picture 362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368" name="Group 367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369" name="Group 368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371" name="Group 370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75" name="Oval 37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6" name="Rectangle 37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72" name="Picture 37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73" name="Rounded Rectangle 372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74" name="Rounded Rectangle 373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0" name="TextBox 369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77" name="Group 376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378" name="Group 377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380" name="Group 379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85" name="Oval 3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6" name="Rectangle 3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1" name="Teardrop 380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2" name="Teardrop 381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3" name="Rounded Rectangle 382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4" name="Rounded Rectangle 383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9" name="TextBox 378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87" name="Group 386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388" name="Group 387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390" name="Group 389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03" name="Oval 40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4" name="Rectangle 40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91" name="Group 390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92" name="Group 391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97" name="Oval 39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8" name="Rectangle 39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9" name="Rectangle 39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00" name="Straight Connector 39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1" name="Straight Connector 40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2" name="Straight Connector 40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93" name="Straight Connector 392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4" name="Straight Connector 393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5" name="Straight Connector 394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6" name="Straight Connector 395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89" name="TextBox 388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05" name="Group 404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06" name="Group 405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9" name="Oval 408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10" name="Rectangle 409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7" name="Chord 406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/>
            </a:solidFill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8" name="TextBox 407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0.8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11" name="Group 410"/>
          <p:cNvGrpSpPr/>
          <p:nvPr/>
        </p:nvGrpSpPr>
        <p:grpSpPr>
          <a:xfrm>
            <a:off x="10297357" y="3170581"/>
            <a:ext cx="612155" cy="1309512"/>
            <a:chOff x="6615479" y="1619954"/>
            <a:chExt cx="459116" cy="982134"/>
          </a:xfrm>
        </p:grpSpPr>
        <p:grpSp>
          <p:nvGrpSpPr>
            <p:cNvPr id="412" name="Group 411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426" name="Oval 42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7" name="Rectangle 42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13" name="Group 412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420" name="Oval 419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1" name="Rectangle 420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2" name="Rectangle 421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423" name="Straight Connector 422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4" name="Straight Connector 423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5" name="Straight Connector 424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414" name="Straight Connector 413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15" name="Picture 414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416" name="Straight Connector 415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7" name="Straight Connector 416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8" name="Straight Connector 417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9" name="TextBox 418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cxnSp>
        <p:nvCxnSpPr>
          <p:cNvPr id="25" name="Straight Connector 24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8" name="Straight Connector 427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9" name="Straight Connector 428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0" name="Straight Connector 429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1" name="Straight Connector 430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2" name="Straight Connector 431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3" name="Straight Connector 432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4" name="Straight Connector 433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89" name="Picture 188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91" name="TextBox 190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1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204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✌️ parts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Discuss how to examine the </a:t>
            </a:r>
            <a:r>
              <a:rPr lang="en-US" sz="40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measured confounders</a:t>
            </a:r>
          </a:p>
          <a:p>
            <a:pPr marL="742950" indent="-742950">
              <a:buFont typeface="+mj-lt"/>
              <a:buAutoNum type="arabicPeriod"/>
            </a:pPr>
            <a:endParaRPr lang="en-US" sz="40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40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Use this to inform how we think about </a:t>
            </a:r>
            <a:r>
              <a:rPr lang="en-US" sz="40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unmeasured confounders</a:t>
            </a:r>
            <a:endParaRPr lang="en-US" sz="4000" b="1" dirty="0">
              <a:solidFill>
                <a:srgbClr val="79D7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00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317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319" name="Group 318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321" name="Group 320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323" name="Oval 3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4" name="Rectangle 3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2" name="Heart 321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20" name="TextBox 319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326" name="Group 325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328" name="Group 327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330" name="Oval 3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ectangle 3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9" name="TextBox 328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</p:txBody>
          </p:sp>
        </p:grpSp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332" name="Group 331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333" name="Group 3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37" name="Oval 33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8" name="Rectangle 33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334" name="Picture 333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339" name="Group 338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340" name="Group 339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342" name="Group 34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46" name="Oval 34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7" name="Rectangle 34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43" name="Picture 342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44" name="Rounded Rectangle 343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5" name="Rounded Rectangle 344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1" name="TextBox 340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349" name="Group 348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351" name="Group 350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56" name="Oval 3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57" name="Rectangle 3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2" name="Teardrop 351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3" name="Teardrop 352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4" name="Rounded Rectangle 353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5" name="Rounded Rectangle 354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50" name="TextBox 349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58" name="Group 357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359" name="Group 358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361" name="Group 360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62" name="Group 361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63" name="Group 362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68" name="Oval 3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9" name="Rectangle 3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70" name="Rectangle 3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1" name="Straight Connector 3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2" name="Straight Connector 3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3" name="Straight Connector 3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64" name="Straight Connector 363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5" name="Straight Connector 364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6" name="Straight Connector 365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7" name="Straight Connector 366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60" name="TextBox 359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6" name="Group 375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377" name="Group 37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379" name="Group 37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81" name="Oval 3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2" name="Rectangle 3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0" name="TextBox 379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78" name="Picture 377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84" name="Group 383"/>
          <p:cNvGrpSpPr/>
          <p:nvPr/>
        </p:nvGrpSpPr>
        <p:grpSpPr>
          <a:xfrm>
            <a:off x="10432097" y="1194456"/>
            <a:ext cx="365760" cy="1309512"/>
            <a:chOff x="2692399" y="2184397"/>
            <a:chExt cx="274320" cy="982134"/>
          </a:xfrm>
        </p:grpSpPr>
        <p:sp>
          <p:nvSpPr>
            <p:cNvPr id="398" name="Oval 39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9" name="Rectangle 39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392" name="Oval 391"/>
          <p:cNvSpPr/>
          <p:nvPr/>
        </p:nvSpPr>
        <p:spPr bwMode="auto">
          <a:xfrm>
            <a:off x="10509998" y="1360166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3" name="Rectangle 392"/>
          <p:cNvSpPr/>
          <p:nvPr/>
        </p:nvSpPr>
        <p:spPr bwMode="auto">
          <a:xfrm>
            <a:off x="10698088" y="1360166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4" name="Rectangle 393"/>
          <p:cNvSpPr/>
          <p:nvPr/>
        </p:nvSpPr>
        <p:spPr bwMode="auto">
          <a:xfrm>
            <a:off x="10496368" y="1362762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395" name="Straight Connector 394"/>
          <p:cNvCxnSpPr/>
          <p:nvPr/>
        </p:nvCxnSpPr>
        <p:spPr bwMode="auto">
          <a:xfrm>
            <a:off x="10565606" y="140614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6" name="Straight Connector 395"/>
          <p:cNvCxnSpPr/>
          <p:nvPr/>
        </p:nvCxnSpPr>
        <p:spPr bwMode="auto">
          <a:xfrm>
            <a:off x="10565606" y="142902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7" name="Straight Connector 396"/>
          <p:cNvCxnSpPr/>
          <p:nvPr/>
        </p:nvCxnSpPr>
        <p:spPr bwMode="auto">
          <a:xfrm>
            <a:off x="10565606" y="145356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6" name="Straight Connector 385"/>
          <p:cNvCxnSpPr/>
          <p:nvPr/>
        </p:nvCxnSpPr>
        <p:spPr bwMode="auto">
          <a:xfrm flipV="1">
            <a:off x="10681555" y="1360165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87" name="Picture 386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71790" y="1327755"/>
            <a:ext cx="265975" cy="265975"/>
          </a:xfrm>
          <a:prstGeom prst="rect">
            <a:avLst/>
          </a:prstGeom>
        </p:spPr>
      </p:pic>
      <p:cxnSp>
        <p:nvCxnSpPr>
          <p:cNvPr id="388" name="Straight Connector 387"/>
          <p:cNvCxnSpPr/>
          <p:nvPr/>
        </p:nvCxnSpPr>
        <p:spPr bwMode="auto">
          <a:xfrm flipV="1">
            <a:off x="10686267" y="1381636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9" name="Straight Connector 388"/>
          <p:cNvCxnSpPr/>
          <p:nvPr/>
        </p:nvCxnSpPr>
        <p:spPr bwMode="auto">
          <a:xfrm flipH="1" flipV="1">
            <a:off x="10432098" y="1349103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0" name="Straight Connector 389"/>
          <p:cNvCxnSpPr/>
          <p:nvPr/>
        </p:nvCxnSpPr>
        <p:spPr bwMode="auto">
          <a:xfrm flipH="1" flipV="1">
            <a:off x="10432098" y="1381637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1" name="TextBox 390"/>
          <p:cNvSpPr txBox="1"/>
          <p:nvPr/>
        </p:nvSpPr>
        <p:spPr>
          <a:xfrm>
            <a:off x="10318274" y="1814399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  <a:endParaRPr 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400" name="Group 399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401" name="Group 400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6" name="Oval 40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2" name="Lightning Bolt 401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04" name="Oval 403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5" name="Oval 404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8" name="Group 407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409" name="Group 408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13" name="Group 412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5" name="Oval 41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6" name="Rectangle 41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14" name="TextBox 413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410" name="Picture 409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  <a:ln>
              <a:noFill/>
            </a:ln>
          </p:spPr>
        </p:pic>
        <p:sp>
          <p:nvSpPr>
            <p:cNvPr id="411" name="Rounded Rectangle 410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12" name="Rounded Rectangle 411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17" name="Group 416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418" name="Group 417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420" name="Group 419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22" name="Oval 421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3" name="Rectangle 422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1" name="TextBox 420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419" name="Picture 418"/>
            <p:cNvPicPr>
              <a:picLocks noChangeAspect="1"/>
            </p:cNvPicPr>
            <p:nvPr/>
          </p:nvPicPr>
          <p:blipFill>
            <a:blip r:embed="rId7">
              <a:lum bright="70000" contrast="-70000"/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424" name="Group 423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425" name="Group 42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427" name="Group 426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431" name="Oval 43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Rectangle 43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428" name="Picture 427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429" name="Rounded Rectangle 428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0" name="Rounded Rectangle 429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26" name="TextBox 425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434" name="Group 433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436" name="Group 43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441" name="Oval 4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ectangle 4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7" name="Teardrop 43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8" name="Teardrop 43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9" name="Rounded Rectangle 43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40" name="Rounded Rectangle 43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35" name="TextBox 43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3" name="Group 442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444" name="Group 443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446" name="Group 445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0" name="Rectangle 4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47" name="Group 446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448" name="Group 447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453" name="Oval 4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4" name="Rectangle 4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5" name="Rectangle 4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7" name="Straight Connector 4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8" name="Straight Connector 4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449" name="Straight Connector 448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0" name="Straight Connector 449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1" name="Straight Connector 450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2" name="Straight Connector 451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45" name="TextBox 444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61" name="Group 460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62" name="Group 461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65" name="Oval 46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6" name="Rectangle 46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63" name="Chord 462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8575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0.8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82" name="Oval 481"/>
          <p:cNvSpPr/>
          <p:nvPr/>
        </p:nvSpPr>
        <p:spPr bwMode="auto">
          <a:xfrm>
            <a:off x="10403845" y="3170581"/>
            <a:ext cx="365760" cy="36576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83" name="Rectangle 482"/>
          <p:cNvSpPr/>
          <p:nvPr/>
        </p:nvSpPr>
        <p:spPr bwMode="auto">
          <a:xfrm>
            <a:off x="10428682" y="3644715"/>
            <a:ext cx="316089" cy="8353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6" name="Oval 475"/>
          <p:cNvSpPr/>
          <p:nvPr/>
        </p:nvSpPr>
        <p:spPr bwMode="auto">
          <a:xfrm>
            <a:off x="10481746" y="3336291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7" name="Rectangle 476"/>
          <p:cNvSpPr/>
          <p:nvPr/>
        </p:nvSpPr>
        <p:spPr bwMode="auto">
          <a:xfrm>
            <a:off x="10669836" y="3336291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8" name="Rectangle 477"/>
          <p:cNvSpPr/>
          <p:nvPr/>
        </p:nvSpPr>
        <p:spPr bwMode="auto">
          <a:xfrm>
            <a:off x="10468116" y="3338887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479" name="Straight Connector 478"/>
          <p:cNvCxnSpPr/>
          <p:nvPr/>
        </p:nvCxnSpPr>
        <p:spPr bwMode="auto">
          <a:xfrm>
            <a:off x="10537354" y="338227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0" name="Straight Connector 479"/>
          <p:cNvCxnSpPr/>
          <p:nvPr/>
        </p:nvCxnSpPr>
        <p:spPr bwMode="auto">
          <a:xfrm>
            <a:off x="10537354" y="3405151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1" name="Straight Connector 480"/>
          <p:cNvCxnSpPr/>
          <p:nvPr/>
        </p:nvCxnSpPr>
        <p:spPr bwMode="auto">
          <a:xfrm>
            <a:off x="10537354" y="342969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0" name="Straight Connector 469"/>
          <p:cNvCxnSpPr/>
          <p:nvPr/>
        </p:nvCxnSpPr>
        <p:spPr bwMode="auto">
          <a:xfrm flipV="1">
            <a:off x="10653303" y="3336291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71" name="Picture 470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43538" y="3303881"/>
            <a:ext cx="265975" cy="265975"/>
          </a:xfrm>
          <a:prstGeom prst="rect">
            <a:avLst/>
          </a:prstGeom>
        </p:spPr>
      </p:pic>
      <p:cxnSp>
        <p:nvCxnSpPr>
          <p:cNvPr id="472" name="Straight Connector 471"/>
          <p:cNvCxnSpPr/>
          <p:nvPr/>
        </p:nvCxnSpPr>
        <p:spPr bwMode="auto">
          <a:xfrm flipV="1">
            <a:off x="10658015" y="3357762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3" name="Straight Connector 472"/>
          <p:cNvCxnSpPr/>
          <p:nvPr/>
        </p:nvCxnSpPr>
        <p:spPr bwMode="auto">
          <a:xfrm flipH="1" flipV="1">
            <a:off x="10403846" y="3325229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4" name="Straight Connector 473"/>
          <p:cNvCxnSpPr/>
          <p:nvPr/>
        </p:nvCxnSpPr>
        <p:spPr bwMode="auto">
          <a:xfrm flipH="1" flipV="1">
            <a:off x="10403846" y="3357762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5" name="TextBox 474"/>
          <p:cNvSpPr txBox="1"/>
          <p:nvPr/>
        </p:nvSpPr>
        <p:spPr>
          <a:xfrm>
            <a:off x="10297358" y="3846266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  <a:endParaRPr 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84" name="Straight Connector 483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5" name="Straight Connector 484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6" name="Straight Connector 485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7" name="Straight Connector 486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8" name="Straight Connector 487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9" name="Straight Connector 488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0" name="Straight Connector 489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1" name="Straight Connector 490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71" name="Picture 170"/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74" name="TextBox 173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7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470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317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319" name="Group 318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321" name="Group 320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323" name="Oval 3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4" name="Rectangle 3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2" name="Heart 321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20" name="TextBox 319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326" name="Group 325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328" name="Group 327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330" name="Oval 3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ectangle 3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9" name="TextBox 328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endParaRPr>
              </a:p>
            </p:txBody>
          </p:sp>
        </p:grpSp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332" name="Group 331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333" name="Group 3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37" name="Oval 33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8" name="Rectangle 33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334" name="Picture 333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339" name="Group 338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340" name="Group 339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342" name="Group 34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46" name="Oval 34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7" name="Rectangle 34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43" name="Picture 342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44" name="Rounded Rectangle 343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5" name="Rounded Rectangle 344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1" name="TextBox 340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349" name="Group 348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351" name="Group 350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56" name="Oval 3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57" name="Rectangle 3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2" name="Teardrop 351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3" name="Teardrop 352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4" name="Rounded Rectangle 353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5" name="Rounded Rectangle 354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50" name="TextBox 349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58" name="Group 357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359" name="Group 358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361" name="Group 360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62" name="Group 361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63" name="Group 362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68" name="Oval 3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9" name="Rectangle 3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70" name="Rectangle 3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1" name="Straight Connector 3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2" name="Straight Connector 3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3" name="Straight Connector 3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64" name="Straight Connector 363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5" name="Straight Connector 364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6" name="Straight Connector 365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7" name="Straight Connector 366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60" name="TextBox 359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6" name="Group 375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377" name="Group 37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379" name="Group 37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81" name="Oval 3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2" name="Rectangle 3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0" name="TextBox 379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78" name="Picture 377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84" name="Group 383"/>
          <p:cNvGrpSpPr/>
          <p:nvPr/>
        </p:nvGrpSpPr>
        <p:grpSpPr>
          <a:xfrm>
            <a:off x="10432097" y="1194456"/>
            <a:ext cx="365760" cy="1309512"/>
            <a:chOff x="2692399" y="2184397"/>
            <a:chExt cx="274320" cy="982134"/>
          </a:xfrm>
        </p:grpSpPr>
        <p:sp>
          <p:nvSpPr>
            <p:cNvPr id="398" name="Oval 39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9" name="Rectangle 39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392" name="Oval 391"/>
          <p:cNvSpPr/>
          <p:nvPr/>
        </p:nvSpPr>
        <p:spPr bwMode="auto">
          <a:xfrm>
            <a:off x="10509998" y="1360166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3" name="Rectangle 392"/>
          <p:cNvSpPr/>
          <p:nvPr/>
        </p:nvSpPr>
        <p:spPr bwMode="auto">
          <a:xfrm>
            <a:off x="10698088" y="1360166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94" name="Rectangle 393"/>
          <p:cNvSpPr/>
          <p:nvPr/>
        </p:nvSpPr>
        <p:spPr bwMode="auto">
          <a:xfrm>
            <a:off x="10496368" y="1362762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395" name="Straight Connector 394"/>
          <p:cNvCxnSpPr/>
          <p:nvPr/>
        </p:nvCxnSpPr>
        <p:spPr bwMode="auto">
          <a:xfrm>
            <a:off x="10565606" y="140614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6" name="Straight Connector 395"/>
          <p:cNvCxnSpPr/>
          <p:nvPr/>
        </p:nvCxnSpPr>
        <p:spPr bwMode="auto">
          <a:xfrm>
            <a:off x="10565606" y="142902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7" name="Straight Connector 396"/>
          <p:cNvCxnSpPr/>
          <p:nvPr/>
        </p:nvCxnSpPr>
        <p:spPr bwMode="auto">
          <a:xfrm>
            <a:off x="10565606" y="1453569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6" name="Straight Connector 385"/>
          <p:cNvCxnSpPr/>
          <p:nvPr/>
        </p:nvCxnSpPr>
        <p:spPr bwMode="auto">
          <a:xfrm flipV="1">
            <a:off x="10681555" y="1360165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87" name="Picture 386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71790" y="1327755"/>
            <a:ext cx="265975" cy="265975"/>
          </a:xfrm>
          <a:prstGeom prst="rect">
            <a:avLst/>
          </a:prstGeom>
        </p:spPr>
      </p:pic>
      <p:cxnSp>
        <p:nvCxnSpPr>
          <p:cNvPr id="388" name="Straight Connector 387"/>
          <p:cNvCxnSpPr/>
          <p:nvPr/>
        </p:nvCxnSpPr>
        <p:spPr bwMode="auto">
          <a:xfrm flipV="1">
            <a:off x="10686267" y="1381636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9" name="Straight Connector 388"/>
          <p:cNvCxnSpPr/>
          <p:nvPr/>
        </p:nvCxnSpPr>
        <p:spPr bwMode="auto">
          <a:xfrm flipH="1" flipV="1">
            <a:off x="10432098" y="1349103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0" name="Straight Connector 389"/>
          <p:cNvCxnSpPr/>
          <p:nvPr/>
        </p:nvCxnSpPr>
        <p:spPr bwMode="auto">
          <a:xfrm flipH="1" flipV="1">
            <a:off x="10432098" y="1381637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91" name="TextBox 390"/>
          <p:cNvSpPr txBox="1"/>
          <p:nvPr/>
        </p:nvSpPr>
        <p:spPr>
          <a:xfrm>
            <a:off x="10318274" y="1814399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  <a:endParaRPr 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400" name="Group 399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401" name="Group 400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6" name="Oval 40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2" name="Lightning Bolt 401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04" name="Oval 403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5" name="Oval 404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8" name="Group 407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409" name="Group 408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13" name="Group 412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5" name="Oval 41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6" name="Rectangle 41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14" name="TextBox 413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410" name="Picture 409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  <a:ln>
              <a:noFill/>
            </a:ln>
          </p:spPr>
        </p:pic>
        <p:sp>
          <p:nvSpPr>
            <p:cNvPr id="411" name="Rounded Rectangle 410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12" name="Rounded Rectangle 411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17" name="Group 416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418" name="Group 417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420" name="Group 419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22" name="Oval 421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3" name="Rectangle 422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1" name="TextBox 420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419" name="Picture 418"/>
            <p:cNvPicPr>
              <a:picLocks noChangeAspect="1"/>
            </p:cNvPicPr>
            <p:nvPr/>
          </p:nvPicPr>
          <p:blipFill>
            <a:blip r:embed="rId7">
              <a:lum bright="70000" contrast="-70000"/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424" name="Group 423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425" name="Group 42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427" name="Group 426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431" name="Oval 43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Rectangle 43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428" name="Picture 427"/>
              <p:cNvPicPr>
                <a:picLocks noChangeAspect="1"/>
              </p:cNvPicPr>
              <p:nvPr/>
            </p:nvPicPr>
            <p:blipFill>
              <a:blip r:embed="rId3">
                <a:lum bright="70000" contrast="-70000"/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429" name="Rounded Rectangle 428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0" name="Rounded Rectangle 429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26" name="TextBox 425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434" name="Group 433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436" name="Group 43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441" name="Oval 4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ectangle 4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7" name="Teardrop 43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8" name="Teardrop 43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9" name="Rounded Rectangle 43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40" name="Rounded Rectangle 43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35" name="TextBox 43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3" name="Group 442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444" name="Group 443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446" name="Group 445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0" name="Rectangle 4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47" name="Group 446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448" name="Group 447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453" name="Oval 4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4" name="Rectangle 4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5" name="Rectangle 4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7" name="Straight Connector 4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8" name="Straight Connector 4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449" name="Straight Connector 448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0" name="Straight Connector 449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1" name="Straight Connector 450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2" name="Straight Connector 451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45" name="TextBox 444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61" name="Group 460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62" name="Group 461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65" name="Oval 46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6" name="Rectangle 46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63" name="Chord 462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8575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0.8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482" name="Oval 481"/>
          <p:cNvSpPr/>
          <p:nvPr/>
        </p:nvSpPr>
        <p:spPr bwMode="auto">
          <a:xfrm>
            <a:off x="10403845" y="3170581"/>
            <a:ext cx="365760" cy="36576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83" name="Rectangle 482"/>
          <p:cNvSpPr/>
          <p:nvPr/>
        </p:nvSpPr>
        <p:spPr bwMode="auto">
          <a:xfrm>
            <a:off x="10428682" y="3644715"/>
            <a:ext cx="316089" cy="8353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6" name="Oval 475"/>
          <p:cNvSpPr/>
          <p:nvPr/>
        </p:nvSpPr>
        <p:spPr bwMode="auto">
          <a:xfrm>
            <a:off x="10481746" y="3336291"/>
            <a:ext cx="218660" cy="13771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7" name="Rectangle 476"/>
          <p:cNvSpPr/>
          <p:nvPr/>
        </p:nvSpPr>
        <p:spPr bwMode="auto">
          <a:xfrm>
            <a:off x="10669836" y="3336291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478" name="Rectangle 477"/>
          <p:cNvSpPr/>
          <p:nvPr/>
        </p:nvSpPr>
        <p:spPr bwMode="auto">
          <a:xfrm>
            <a:off x="10468116" y="3338887"/>
            <a:ext cx="43299" cy="1377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cxnSp>
        <p:nvCxnSpPr>
          <p:cNvPr id="479" name="Straight Connector 478"/>
          <p:cNvCxnSpPr/>
          <p:nvPr/>
        </p:nvCxnSpPr>
        <p:spPr bwMode="auto">
          <a:xfrm>
            <a:off x="10537354" y="338227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0" name="Straight Connector 479"/>
          <p:cNvCxnSpPr/>
          <p:nvPr/>
        </p:nvCxnSpPr>
        <p:spPr bwMode="auto">
          <a:xfrm>
            <a:off x="10537354" y="3405151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1" name="Straight Connector 480"/>
          <p:cNvCxnSpPr/>
          <p:nvPr/>
        </p:nvCxnSpPr>
        <p:spPr bwMode="auto">
          <a:xfrm>
            <a:off x="10537354" y="3429695"/>
            <a:ext cx="102732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0" name="Straight Connector 469"/>
          <p:cNvCxnSpPr/>
          <p:nvPr/>
        </p:nvCxnSpPr>
        <p:spPr bwMode="auto">
          <a:xfrm flipV="1">
            <a:off x="10653303" y="3336291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71" name="Picture 470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43538" y="3303881"/>
            <a:ext cx="265975" cy="265975"/>
          </a:xfrm>
          <a:prstGeom prst="rect">
            <a:avLst/>
          </a:prstGeom>
        </p:spPr>
      </p:pic>
      <p:cxnSp>
        <p:nvCxnSpPr>
          <p:cNvPr id="472" name="Straight Connector 471"/>
          <p:cNvCxnSpPr/>
          <p:nvPr/>
        </p:nvCxnSpPr>
        <p:spPr bwMode="auto">
          <a:xfrm flipV="1">
            <a:off x="10658015" y="3357762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3" name="Straight Connector 472"/>
          <p:cNvCxnSpPr/>
          <p:nvPr/>
        </p:nvCxnSpPr>
        <p:spPr bwMode="auto">
          <a:xfrm flipH="1" flipV="1">
            <a:off x="10403846" y="3325229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4" name="Straight Connector 473"/>
          <p:cNvCxnSpPr/>
          <p:nvPr/>
        </p:nvCxnSpPr>
        <p:spPr bwMode="auto">
          <a:xfrm flipH="1" flipV="1">
            <a:off x="10403846" y="3357762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5" name="TextBox 474"/>
          <p:cNvSpPr txBox="1"/>
          <p:nvPr/>
        </p:nvSpPr>
        <p:spPr>
          <a:xfrm>
            <a:off x="10297358" y="3846266"/>
            <a:ext cx="58676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0.9</a:t>
            </a:r>
            <a:endParaRPr lang="en-US" sz="2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84" name="Straight Connector 483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5" name="Straight Connector 484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6" name="Straight Connector 485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7" name="Straight Connector 486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8" name="Straight Connector 487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9" name="Straight Connector 488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0" name="Straight Connector 489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1" name="Straight Connector 490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71" name="Picture 170"/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74" name="TextBox 173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5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657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roup 317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319" name="Group 318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321" name="Group 320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323" name="Oval 32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4" name="Rectangle 32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2" name="Heart 321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20" name="TextBox 319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326" name="Group 325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328" name="Group 327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330" name="Oval 3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ectangle 3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9" name="TextBox 328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27" name="Picture 32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332" name="Group 331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333" name="Group 332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37" name="Oval 33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8" name="Rectangle 33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334" name="Picture 333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339" name="Group 338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340" name="Group 339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342" name="Group 341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46" name="Oval 34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7" name="Rectangle 34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43" name="Picture 342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44" name="Rounded Rectangle 343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5" name="Rounded Rectangle 344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1" name="TextBox 340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48" name="Group 347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349" name="Group 348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351" name="Group 350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56" name="Oval 3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57" name="Rectangle 3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2" name="Teardrop 351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3" name="Teardrop 352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tx2">
                  <a:lumMod val="10000"/>
                  <a:lumOff val="9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4" name="Rounded Rectangle 353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5" name="Rounded Rectangle 354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50" name="TextBox 349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58" name="Group 357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359" name="Group 358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361" name="Group 360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374" name="Oval 3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5" name="Rectangle 3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62" name="Group 361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63" name="Group 362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68" name="Oval 3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9" name="Rectangle 3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70" name="Rectangle 3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1" name="Straight Connector 3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2" name="Straight Connector 3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73" name="Straight Connector 3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64" name="Straight Connector 363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5" name="Straight Connector 364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6" name="Straight Connector 365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67" name="Straight Connector 366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60" name="TextBox 359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376" name="Group 375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377" name="Group 376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379" name="Group 378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81" name="Oval 3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2" name="Rectangle 3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0" name="TextBox 379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0.8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378" name="Picture 377"/>
            <p:cNvPicPr>
              <a:picLocks noChangeAspect="1"/>
            </p:cNvPicPr>
            <p:nvPr/>
          </p:nvPicPr>
          <p:blipFill>
            <a:blip r:embed="rId6">
              <a:lum bright="70000" contrast="-70000"/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83" name="Group 382"/>
          <p:cNvGrpSpPr/>
          <p:nvPr/>
        </p:nvGrpSpPr>
        <p:grpSpPr>
          <a:xfrm>
            <a:off x="10318273" y="1194456"/>
            <a:ext cx="619491" cy="1309512"/>
            <a:chOff x="574479" y="1141172"/>
            <a:chExt cx="464618" cy="982134"/>
          </a:xfrm>
        </p:grpSpPr>
        <p:grpSp>
          <p:nvGrpSpPr>
            <p:cNvPr id="384" name="Group 383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398" name="Oval 39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9" name="Rectangle 39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85" name="Group 384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392" name="Oval 391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3" name="Rectangle 392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94" name="Rectangle 393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95" name="Straight Connector 394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6" name="Straight Connector 395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7" name="Straight Connector 396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86" name="Straight Connector 385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87" name="Picture 38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388" name="Straight Connector 387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9" name="Straight Connector 388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0" name="Straight Connector 389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91" name="TextBox 390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00" name="Group 399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401" name="Group 400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6" name="Oval 40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7" name="Rectangle 40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2" name="Lightning Bolt 401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3" name="TextBox 402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04" name="Oval 403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5" name="Oval 404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8" name="Group 407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409" name="Group 408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413" name="Group 412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15" name="Oval 41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6" name="Rectangle 41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14" name="TextBox 413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410" name="Picture 409"/>
            <p:cNvPicPr>
              <a:picLocks noChangeAspect="1"/>
            </p:cNvPicPr>
            <p:nvPr/>
          </p:nvPicPr>
          <p:blipFill>
            <a:blip r:embed="rId6">
              <a:lum bright="70000" contrast="-70000"/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  <a:ln>
              <a:noFill/>
            </a:ln>
          </p:spPr>
        </p:pic>
        <p:sp>
          <p:nvSpPr>
            <p:cNvPr id="411" name="Rounded Rectangle 410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12" name="Rounded Rectangle 411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17" name="Group 416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418" name="Group 417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420" name="Group 419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22" name="Oval 421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23" name="Rectangle 422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1" name="TextBox 420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419" name="Picture 418"/>
            <p:cNvPicPr>
              <a:picLocks noChangeAspect="1"/>
            </p:cNvPicPr>
            <p:nvPr/>
          </p:nvPicPr>
          <p:blipFill>
            <a:blip r:embed="rId7">
              <a:lum bright="70000" contrast="-70000"/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424" name="Group 423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425" name="Group 424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427" name="Group 426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431" name="Oval 43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Rectangle 43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428" name="Picture 427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429" name="Rounded Rectangle 428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0" name="Rounded Rectangle 429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26" name="TextBox 425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434" name="Group 433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436" name="Group 43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441" name="Oval 44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ectangle 44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7" name="Teardrop 43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8" name="Teardrop 43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39" name="Rounded Rectangle 43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40" name="Rounded Rectangle 43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>
                    <a:lumMod val="20000"/>
                    <a:lumOff val="8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35" name="TextBox 434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3" name="Group 442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444" name="Group 443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446" name="Group 445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59" name="Oval 4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0" name="Rectangle 4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47" name="Group 446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448" name="Group 447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453" name="Oval 4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4" name="Rectangle 4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5" name="Rectangle 4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7" name="Straight Connector 4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58" name="Straight Connector 4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3">
                        <a:lumMod val="20000"/>
                        <a:lumOff val="8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449" name="Straight Connector 448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0" name="Straight Connector 449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1" name="Straight Connector 450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52" name="Straight Connector 451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45" name="TextBox 444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61" name="Group 460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62" name="Group 461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65" name="Oval 464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6" name="Rectangle 465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63" name="Chord 462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>
                <a:lumMod val="20000"/>
                <a:lumOff val="80000"/>
              </a:schemeClr>
            </a:solidFill>
            <a:ln w="28575" cap="flat" cmpd="sng" algn="ctr">
              <a:solidFill>
                <a:schemeClr val="accent3">
                  <a:lumMod val="20000"/>
                  <a:lumOff val="8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4" name="TextBox 463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0.8</a:t>
              </a:r>
              <a:endPara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67" name="Group 466"/>
          <p:cNvGrpSpPr/>
          <p:nvPr/>
        </p:nvGrpSpPr>
        <p:grpSpPr>
          <a:xfrm>
            <a:off x="10297357" y="3170581"/>
            <a:ext cx="612155" cy="1309512"/>
            <a:chOff x="6615479" y="1619954"/>
            <a:chExt cx="459116" cy="982134"/>
          </a:xfrm>
        </p:grpSpPr>
        <p:grpSp>
          <p:nvGrpSpPr>
            <p:cNvPr id="468" name="Group 467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482" name="Oval 481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83" name="Rectangle 482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69" name="Group 468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476" name="Oval 475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77" name="Rectangle 476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78" name="Rectangle 477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479" name="Straight Connector 478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0" name="Straight Connector 479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1" name="Straight Connector 480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470" name="Straight Connector 469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71" name="Picture 470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472" name="Straight Connector 471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3" name="Straight Connector 472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4" name="Straight Connector 473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75" name="TextBox 474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cxnSp>
        <p:nvCxnSpPr>
          <p:cNvPr id="484" name="Straight Connector 483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5" name="Straight Connector 484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6" name="Straight Connector 485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7" name="Straight Connector 486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8" name="Straight Connector 487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89" name="Straight Connector 488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0" name="Straight Connector 489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>
                <a:lumMod val="40000"/>
                <a:lumOff val="6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91" name="Straight Connector 490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76" name="Picture 175"/>
          <p:cNvPicPr>
            <a:picLocks noChangeAspect="1"/>
          </p:cNvPicPr>
          <p:nvPr/>
        </p:nvPicPr>
        <p:blipFill>
          <a:blip r:embed="rId7">
            <a:lum bright="70000" contrast="-70000"/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77" name="Title 1"/>
          <p:cNvSpPr>
            <a:spLocks noGrp="1"/>
          </p:cNvSpPr>
          <p:nvPr>
            <p:ph type="title"/>
          </p:nvPr>
        </p:nvSpPr>
        <p:spPr>
          <a:xfrm>
            <a:off x="540937" y="177802"/>
            <a:ext cx="10941049" cy="719615"/>
          </a:xfrm>
        </p:spPr>
        <p:txBody>
          <a:bodyPr/>
          <a:lstStyle/>
          <a:p>
            <a:r>
              <a:rPr lang="en-US" dirty="0" smtClean="0"/>
              <a:t>Propensity Scores</a:t>
            </a:r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1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7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roup 185"/>
          <p:cNvGrpSpPr/>
          <p:nvPr/>
        </p:nvGrpSpPr>
        <p:grpSpPr>
          <a:xfrm>
            <a:off x="572732" y="3679658"/>
            <a:ext cx="5448032" cy="2090013"/>
            <a:chOff x="936550" y="764872"/>
            <a:chExt cx="7266773" cy="2595198"/>
          </a:xfrm>
        </p:grpSpPr>
        <p:grpSp>
          <p:nvGrpSpPr>
            <p:cNvPr id="3" name="Group 2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4" name="Group 3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8" name="Oval 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" name="Rectangle 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" name="Heart 6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" name="TextBox 4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13" name="Group 12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5" name="Oval 1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" name="Rectangle 1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" name="TextBox 13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17" name="Group 16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2" name="Oval 2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24" name="Group 23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27" name="Group 26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1" name="Oval 3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" name="Rectangle 3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28" name="Picture 2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29" name="Rounded Rectangle 28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" name="Rounded Rectangle 29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6" name="TextBox 25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36" name="Group 35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1" name="Oval 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2" name="Rectangle 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7" name="Teardrop 36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" name="Teardrop 37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9" name="Rounded Rectangle 38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" name="Rounded Rectangle 39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" name="TextBox 34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9" name="Oval 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0" name="Rectangle 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47" name="Group 46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48" name="Group 47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53" name="Oval 52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4" name="Rectangle 53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5" name="Rectangle 54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56" name="Straight Connector 55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7" name="Straight Connector 56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8" name="Straight Connector 57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49" name="Straight Connector 48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0" name="Straight Connector 49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1" name="Straight Connector 50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2" name="Straight Connector 51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45" name="TextBox 44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64" name="Group 63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6" name="Oval 6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7" name="Rectangle 6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5" name="TextBox 64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63" name="Picture 62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68" name="Group 67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83" name="Oval 8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70" name="Group 69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77" name="Oval 7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78" name="Rectangle 7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79" name="Rectangle 7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0" name="Straight Connector 7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1" name="Straight Connector 8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2" name="Straight Connector 8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1" name="Straight Connector 70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73" name="Straight Connector 72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6" name="TextBox 75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86" name="Group 85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91" name="Oval 9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87" name="Lightning Bolt 86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9" name="Oval 88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0" name="Oval 89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94" name="Group 93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98" name="Group 97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00" name="Oval 9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" name="Rectangle 10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9" name="TextBox 98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95" name="Picture 94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96" name="Rounded Rectangle 95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7" name="Rounded Rectangle 96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02" name="Group 101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103" name="Group 102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105" name="Group 104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07" name="Oval 10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8" name="Rectangle 10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6" name="TextBox 105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104" name="Picture 10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09" name="Group 108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110" name="Group 109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112" name="Group 111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16" name="Oval 11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7" name="Rectangle 11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113" name="Picture 11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114" name="Rounded Rectangle 113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5" name="Rounded Rectangle 114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11" name="TextBox 110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18" name="Group 117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119" name="Group 118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121" name="Group 120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26" name="Oval 12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2" name="Teardrop 121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3" name="Teardrop 122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4" name="Rounded Rectangle 123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5" name="Rounded Rectangle 124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20" name="TextBox 119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28" name="Group 127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129" name="Group 128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131" name="Group 130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44" name="Oval 14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5" name="Rectangle 14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32" name="Group 131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133" name="Group 132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138" name="Oval 137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9" name="Rectangle 138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0" name="Rectangle 139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141" name="Straight Connector 140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2" name="Straight Connector 141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3" name="Straight Connector 142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134" name="Straight Connector 133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5" name="Straight Connector 134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6" name="Straight Connector 135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7" name="Straight Connector 136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130" name="TextBox 129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46" name="Group 145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147" name="Group 146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150" name="Oval 14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1" name="Rectangle 15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48" name="Chord 147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49" name="TextBox 148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52" name="Group 151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153" name="Group 152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167" name="Oval 16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8" name="Rectangle 16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54" name="Group 153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161" name="Oval 16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2" name="Rectangle 16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164" name="Straight Connector 16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5" name="Straight Connector 16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6" name="Straight Connector 16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55" name="Straight Connector 154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56" name="Picture 155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157" name="Straight Connector 156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8" name="Straight Connector 157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9" name="Straight Connector 158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60" name="TextBox 159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169" name="Straight Connector 168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0" name="Straight Connector 169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1" name="Straight Connector 170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2" name="Straight Connector 171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3" name="Straight Connector 172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4" name="Straight Connector 173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5" name="Straight Connector 174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6" name="Straight Connector 175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177" name="Picture 176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sp>
        <p:nvSpPr>
          <p:cNvPr id="183" name="TextBox 182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84" name="Group 183"/>
          <p:cNvGrpSpPr/>
          <p:nvPr/>
        </p:nvGrpSpPr>
        <p:grpSpPr>
          <a:xfrm>
            <a:off x="683153" y="1200112"/>
            <a:ext cx="5448032" cy="2090013"/>
            <a:chOff x="936550" y="764872"/>
            <a:chExt cx="7266773" cy="2595198"/>
          </a:xfrm>
        </p:grpSpPr>
        <p:grpSp>
          <p:nvGrpSpPr>
            <p:cNvPr id="185" name="Group 184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355" name="Group 354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357" name="Group 356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59" name="Oval 3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0" name="Rectangle 3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8" name="Heart 357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6" name="TextBox 355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87" name="Group 186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349" name="Group 348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351" name="Group 350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53" name="Oval 35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4" name="Rectangle 35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2" name="TextBox 351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350" name="Picture 349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188" name="Group 187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343" name="Group 342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345" name="Group 344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7" name="Oval 34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" name="Rectangle 34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6" name="TextBox 345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344" name="Picture 343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189" name="Group 188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335" name="Group 334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337" name="Group 336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1" name="Oval 3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2" name="Rectangle 3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338" name="Picture 33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339" name="Rounded Rectangle 338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0" name="Rounded Rectangle 339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36" name="TextBox 335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326" name="Group 325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328" name="Group 327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33" name="Oval 33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" name="Rectangle 33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9" name="Teardrop 328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0" name="Teardrop 329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1" name="Rounded Rectangle 330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32" name="Rounded Rectangle 331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27" name="TextBox 326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309" name="Group 308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311" name="Group 310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24" name="Oval 32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5" name="Rectangle 32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12" name="Group 311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313" name="Group 312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318" name="Oval 317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9" name="Rectangle 318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0" name="Rectangle 319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321" name="Straight Connector 320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2" name="Straight Connector 321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3" name="Straight Connector 322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314" name="Straight Connector 313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5" name="Straight Connector 314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6" name="Straight Connector 315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7" name="Straight Connector 316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310" name="TextBox 309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92" name="Group 191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303" name="Group 302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05" name="Group 304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07" name="Oval 30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" name="Rectangle 30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6" name="TextBox 305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304" name="Picture 303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193" name="Group 192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287" name="Group 286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301" name="Oval 30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2" name="Rectangle 30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8" name="Group 287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295" name="Oval 294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6" name="Rectangle 295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7" name="Rectangle 296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98" name="Straight Connector 297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9" name="Straight Connector 298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0" name="Straight Connector 299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89" name="Straight Connector 288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90" name="Picture 289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291" name="Straight Connector 290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2" name="Straight Connector 291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3" name="Straight Connector 292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94" name="TextBox 293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94" name="Group 193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280" name="Group 279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285" name="Oval 2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6" name="Rectangle 2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81" name="Lightning Bolt 280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2" name="TextBox 281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83" name="Oval 282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4" name="Oval 283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5" name="Group 194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272" name="Group 271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76" name="Group 275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8" name="Oval 27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9" name="Rectangle 27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7" name="TextBox 276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273" name="Picture 272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274" name="Rounded Rectangle 273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75" name="Rounded Rectangle 274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266" name="Group 265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268" name="Group 267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0" name="Oval 26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1" name="Rectangle 27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9" name="TextBox 268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267" name="Picture 266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97" name="Group 196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258" name="Group 257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260" name="Group 259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64" name="Oval 26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5" name="Rectangle 26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261" name="Picture 260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262" name="Rounded Rectangle 261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63" name="Rounded Rectangle 262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59" name="TextBox 258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249" name="Group 248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251" name="Group 250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56" name="Oval 25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7" name="Rectangle 25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2" name="Teardrop 251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3" name="Teardrop 252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4" name="Rounded Rectangle 253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5" name="Rounded Rectangle 254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50" name="TextBox 249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199" name="Group 198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232" name="Group 231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234" name="Group 233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47" name="Oval 24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8" name="Rectangle 24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35" name="Group 234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236" name="Group 235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241" name="Oval 240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2" name="Rectangle 241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3" name="Rectangle 242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244" name="Straight Connector 243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5" name="Straight Connector 244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6" name="Straight Connector 245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237" name="Straight Connector 236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8" name="Straight Connector 237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9" name="Straight Connector 238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40" name="Straight Connector 239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233" name="TextBox 232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200" name="Group 199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227" name="Group 226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230" name="Oval 22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31" name="Rectangle 23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28" name="Chord 227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29" name="TextBox 228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211" name="Group 210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225" name="Oval 22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6" name="Rectangle 22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12" name="Group 211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219" name="Oval 218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0" name="Rectangle 219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1" name="Rectangle 220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22" name="Straight Connector 221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3" name="Straight Connector 222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4" name="Straight Connector 223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13" name="Straight Connector 212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14" name="Picture 213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215" name="Straight Connector 214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18" name="TextBox 217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202" name="Straight Connector 201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3" name="Straight Connector 202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4" name="Straight Connector 203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5" name="Straight Connector 204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6" name="Straight Connector 205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7" name="Straight Connector 206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8" name="Straight Connector 207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9" name="Straight Connector 208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210" name="Picture 209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grpSp>
        <p:nvGrpSpPr>
          <p:cNvPr id="361" name="Group 360"/>
          <p:cNvGrpSpPr/>
          <p:nvPr/>
        </p:nvGrpSpPr>
        <p:grpSpPr>
          <a:xfrm>
            <a:off x="6403924" y="1200112"/>
            <a:ext cx="5448032" cy="2090013"/>
            <a:chOff x="936550" y="764872"/>
            <a:chExt cx="7266773" cy="2595198"/>
          </a:xfrm>
        </p:grpSpPr>
        <p:grpSp>
          <p:nvGrpSpPr>
            <p:cNvPr id="362" name="Group 361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534" name="Group 533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536" name="Group 535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38" name="Oval 53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39" name="Rectangle 53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37" name="Heart 536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35" name="TextBox 534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66" name="Group 365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528" name="Group 527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530" name="Group 529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32" name="Oval 53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33" name="Rectangle 53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31" name="TextBox 530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529" name="Picture 528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367" name="Group 366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522" name="Group 521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524" name="Group 523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26" name="Oval 52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27" name="Rectangle 52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25" name="TextBox 524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523" name="Picture 522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368" name="Group 367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514" name="Group 513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516" name="Group 515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20" name="Oval 51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21" name="Rectangle 52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517" name="Picture 516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518" name="Rounded Rectangle 517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19" name="Rounded Rectangle 518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15" name="TextBox 514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69" name="Group 368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505" name="Group 504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507" name="Group 506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12" name="Oval 51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13" name="Rectangle 51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508" name="Teardrop 507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09" name="Teardrop 508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10" name="Rounded Rectangle 509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11" name="Rounded Rectangle 510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06" name="TextBox 505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70" name="Group 369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488" name="Group 487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490" name="Group 489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503" name="Oval 50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504" name="Rectangle 50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491" name="Group 490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492" name="Group 491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497" name="Oval 496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98" name="Rectangle 497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99" name="Rectangle 498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500" name="Straight Connector 499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01" name="Straight Connector 500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502" name="Straight Connector 501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493" name="Straight Connector 492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94" name="Straight Connector 493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95" name="Straight Connector 494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96" name="Straight Connector 495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489" name="TextBox 488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71" name="Group 370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482" name="Group 481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484" name="Group 483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86" name="Oval 48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87" name="Rectangle 48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85" name="TextBox 484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483" name="Picture 482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372" name="Group 371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466" name="Group 465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480" name="Oval 47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81" name="Rectangle 48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467" name="Group 466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474" name="Oval 473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75" name="Rectangle 474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76" name="Rectangle 475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477" name="Straight Connector 476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78" name="Straight Connector 477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79" name="Straight Connector 478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468" name="Straight Connector 467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469" name="Picture 468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470" name="Straight Connector 469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1" name="Straight Connector 470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2" name="Straight Connector 471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73" name="TextBox 472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73" name="Group 372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459" name="Group 458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64" name="Oval 46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65" name="Rectangle 46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60" name="Lightning Bolt 459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1" name="TextBox 460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62" name="Oval 461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63" name="Oval 462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74" name="Group 373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451" name="Group 450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455" name="Group 454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457" name="Oval 45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8" name="Rectangle 45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56" name="TextBox 455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452" name="Picture 451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453" name="Rounded Rectangle 452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54" name="Rounded Rectangle 453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75" name="Group 374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445" name="Group 444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447" name="Group 446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449" name="Oval 44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50" name="Rectangle 44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48" name="TextBox 447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446" name="Picture 445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376" name="Group 375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437" name="Group 436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439" name="Group 438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43" name="Oval 44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44" name="Rectangle 44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440" name="Picture 43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441" name="Rounded Rectangle 440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42" name="Rounded Rectangle 441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38" name="TextBox 437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77" name="Group 376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428" name="Group 427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430" name="Group 429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35" name="Oval 43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36" name="Rectangle 43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431" name="Teardrop 430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2" name="Teardrop 431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3" name="Rounded Rectangle 432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34" name="Rounded Rectangle 433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29" name="TextBox 428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78" name="Group 377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411" name="Group 410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413" name="Group 412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426" name="Oval 42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427" name="Rectangle 42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414" name="Group 413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415" name="Group 414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420" name="Oval 419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21" name="Rectangle 420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422" name="Rectangle 421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423" name="Straight Connector 422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24" name="Straight Connector 423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425" name="Straight Connector 424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416" name="Straight Connector 415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17" name="Straight Connector 416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18" name="Straight Connector 417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19" name="Straight Connector 418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412" name="TextBox 411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79" name="Group 378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406" name="Group 405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409" name="Oval 40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0" name="Rectangle 40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407" name="Chord 406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08" name="TextBox 407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380" name="Group 379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390" name="Group 389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04" name="Oval 40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5" name="Rectangle 40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91" name="Group 390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398" name="Oval 397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99" name="Rectangle 398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0" name="Rectangle 399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401" name="Straight Connector 400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02" name="Straight Connector 401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03" name="Straight Connector 402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392" name="Straight Connector 391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93" name="Picture 392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394" name="Straight Connector 393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5" name="Straight Connector 394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6" name="Straight Connector 395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97" name="TextBox 396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381" name="Straight Connector 380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2" name="Straight Connector 381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3" name="Straight Connector 382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4" name="Straight Connector 383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5" name="Straight Connector 384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6" name="Straight Connector 385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7" name="Straight Connector 386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8" name="Straight Connector 387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89" name="Picture 388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grpSp>
        <p:nvGrpSpPr>
          <p:cNvPr id="540" name="Group 539"/>
          <p:cNvGrpSpPr/>
          <p:nvPr/>
        </p:nvGrpSpPr>
        <p:grpSpPr>
          <a:xfrm>
            <a:off x="6403924" y="3679658"/>
            <a:ext cx="5448032" cy="2090013"/>
            <a:chOff x="936550" y="764872"/>
            <a:chExt cx="7266773" cy="2595198"/>
          </a:xfrm>
        </p:grpSpPr>
        <p:grpSp>
          <p:nvGrpSpPr>
            <p:cNvPr id="541" name="Group 540"/>
            <p:cNvGrpSpPr/>
            <p:nvPr/>
          </p:nvGrpSpPr>
          <p:grpSpPr>
            <a:xfrm>
              <a:off x="936550" y="895842"/>
              <a:ext cx="440075" cy="982134"/>
              <a:chOff x="1986246" y="1325314"/>
              <a:chExt cx="440075" cy="982134"/>
            </a:xfrm>
          </p:grpSpPr>
          <p:grpSp>
            <p:nvGrpSpPr>
              <p:cNvPr id="710" name="Group 709"/>
              <p:cNvGrpSpPr/>
              <p:nvPr/>
            </p:nvGrpSpPr>
            <p:grpSpPr>
              <a:xfrm>
                <a:off x="2092152" y="1325314"/>
                <a:ext cx="274320" cy="982134"/>
                <a:chOff x="2092152" y="1325314"/>
                <a:chExt cx="274320" cy="982134"/>
              </a:xfrm>
            </p:grpSpPr>
            <p:grpSp>
              <p:nvGrpSpPr>
                <p:cNvPr id="712" name="Group 711"/>
                <p:cNvGrpSpPr/>
                <p:nvPr/>
              </p:nvGrpSpPr>
              <p:grpSpPr>
                <a:xfrm>
                  <a:off x="2092152" y="132531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14" name="Oval 71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15" name="Rectangle 71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13" name="Heart 712"/>
                <p:cNvSpPr/>
                <p:nvPr/>
              </p:nvSpPr>
              <p:spPr bwMode="auto">
                <a:xfrm>
                  <a:off x="2195831" y="1732032"/>
                  <a:ext cx="130205" cy="128094"/>
                </a:xfrm>
                <a:prstGeom prst="hear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711" name="TextBox 710"/>
              <p:cNvSpPr txBox="1"/>
              <p:nvPr/>
            </p:nvSpPr>
            <p:spPr>
              <a:xfrm>
                <a:off x="1986246" y="1896567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542" name="Group 541"/>
            <p:cNvGrpSpPr/>
            <p:nvPr/>
          </p:nvGrpSpPr>
          <p:grpSpPr>
            <a:xfrm>
              <a:off x="1912941" y="895842"/>
              <a:ext cx="481559" cy="982134"/>
              <a:chOff x="2443590" y="1046266"/>
              <a:chExt cx="481559" cy="982134"/>
            </a:xfrm>
          </p:grpSpPr>
          <p:grpSp>
            <p:nvGrpSpPr>
              <p:cNvPr id="704" name="Group 703"/>
              <p:cNvGrpSpPr/>
              <p:nvPr/>
            </p:nvGrpSpPr>
            <p:grpSpPr>
              <a:xfrm>
                <a:off x="2443590" y="1046266"/>
                <a:ext cx="440075" cy="982134"/>
                <a:chOff x="2443590" y="1046266"/>
                <a:chExt cx="440075" cy="982134"/>
              </a:xfrm>
            </p:grpSpPr>
            <p:grpSp>
              <p:nvGrpSpPr>
                <p:cNvPr id="706" name="Group 705"/>
                <p:cNvGrpSpPr/>
                <p:nvPr/>
              </p:nvGrpSpPr>
              <p:grpSpPr>
                <a:xfrm>
                  <a:off x="2538850" y="104626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08" name="Oval 70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09" name="Rectangle 70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07" name="TextBox 706"/>
                <p:cNvSpPr txBox="1"/>
                <p:nvPr/>
              </p:nvSpPr>
              <p:spPr>
                <a:xfrm>
                  <a:off x="2443590" y="152705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705" name="Picture 704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2725668" y="1134639"/>
                <a:ext cx="199481" cy="199481"/>
              </a:xfrm>
              <a:prstGeom prst="rect">
                <a:avLst/>
              </a:prstGeom>
            </p:spPr>
          </p:pic>
        </p:grpSp>
        <p:grpSp>
          <p:nvGrpSpPr>
            <p:cNvPr id="543" name="Group 542"/>
            <p:cNvGrpSpPr/>
            <p:nvPr/>
          </p:nvGrpSpPr>
          <p:grpSpPr>
            <a:xfrm>
              <a:off x="2850825" y="764872"/>
              <a:ext cx="406301" cy="1113104"/>
              <a:chOff x="1046783" y="2062413"/>
              <a:chExt cx="406301" cy="1113104"/>
            </a:xfrm>
          </p:grpSpPr>
          <p:grpSp>
            <p:nvGrpSpPr>
              <p:cNvPr id="698" name="Group 697"/>
              <p:cNvGrpSpPr/>
              <p:nvPr/>
            </p:nvGrpSpPr>
            <p:grpSpPr>
              <a:xfrm>
                <a:off x="1121245" y="2193383"/>
                <a:ext cx="331839" cy="982134"/>
                <a:chOff x="1121245" y="2193383"/>
                <a:chExt cx="331839" cy="982134"/>
              </a:xfrm>
            </p:grpSpPr>
            <p:grpSp>
              <p:nvGrpSpPr>
                <p:cNvPr id="700" name="Group 699"/>
                <p:cNvGrpSpPr/>
                <p:nvPr/>
              </p:nvGrpSpPr>
              <p:grpSpPr>
                <a:xfrm>
                  <a:off x="1152243" y="21933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02" name="Oval 70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03" name="Rectangle 70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01" name="TextBox 700"/>
                <p:cNvSpPr txBox="1"/>
                <p:nvPr/>
              </p:nvSpPr>
              <p:spPr>
                <a:xfrm>
                  <a:off x="1121245" y="2673073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699" name="Picture 698"/>
              <p:cNvPicPr>
                <a:picLocks noChangeAspect="1"/>
              </p:cNvPicPr>
              <p:nvPr/>
            </p:nvPicPr>
            <p:blipFill>
              <a:blip r:embed="rId4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46783" y="2062413"/>
                <a:ext cx="393016" cy="309936"/>
              </a:xfrm>
              <a:prstGeom prst="rect">
                <a:avLst/>
              </a:prstGeom>
            </p:spPr>
          </p:pic>
        </p:grpSp>
        <p:grpSp>
          <p:nvGrpSpPr>
            <p:cNvPr id="544" name="Group 543"/>
            <p:cNvGrpSpPr/>
            <p:nvPr/>
          </p:nvGrpSpPr>
          <p:grpSpPr>
            <a:xfrm>
              <a:off x="3859746" y="895842"/>
              <a:ext cx="465970" cy="982134"/>
              <a:chOff x="2369299" y="2282762"/>
              <a:chExt cx="465970" cy="982134"/>
            </a:xfrm>
          </p:grpSpPr>
          <p:grpSp>
            <p:nvGrpSpPr>
              <p:cNvPr id="690" name="Group 689"/>
              <p:cNvGrpSpPr/>
              <p:nvPr/>
            </p:nvGrpSpPr>
            <p:grpSpPr>
              <a:xfrm>
                <a:off x="2460869" y="2282762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692" name="Group 691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96" name="Oval 69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97" name="Rectangle 69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693" name="Picture 69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694" name="Rounded Rectangle 693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5" name="Rounded Rectangle 694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91" name="TextBox 690"/>
              <p:cNvSpPr txBox="1"/>
              <p:nvPr/>
            </p:nvSpPr>
            <p:spPr>
              <a:xfrm>
                <a:off x="2369299" y="2750695"/>
                <a:ext cx="440076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545" name="Group 544"/>
            <p:cNvGrpSpPr/>
            <p:nvPr/>
          </p:nvGrpSpPr>
          <p:grpSpPr>
            <a:xfrm>
              <a:off x="4832779" y="851742"/>
              <a:ext cx="440075" cy="1026234"/>
              <a:chOff x="1351526" y="1571676"/>
              <a:chExt cx="440075" cy="1026234"/>
            </a:xfrm>
          </p:grpSpPr>
          <p:grpSp>
            <p:nvGrpSpPr>
              <p:cNvPr id="681" name="Group 680"/>
              <p:cNvGrpSpPr/>
              <p:nvPr/>
            </p:nvGrpSpPr>
            <p:grpSpPr>
              <a:xfrm>
                <a:off x="1414123" y="1571676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683" name="Group 682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88" name="Oval 68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89" name="Rectangle 68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84" name="Teardrop 683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5" name="Teardrop 684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6" name="Rounded Rectangle 685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7" name="Rounded Rectangle 686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82" name="TextBox 681"/>
              <p:cNvSpPr txBox="1"/>
              <p:nvPr/>
            </p:nvSpPr>
            <p:spPr>
              <a:xfrm>
                <a:off x="1351526" y="211718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546" name="Group 545"/>
            <p:cNvGrpSpPr/>
            <p:nvPr/>
          </p:nvGrpSpPr>
          <p:grpSpPr>
            <a:xfrm>
              <a:off x="5820620" y="895842"/>
              <a:ext cx="440075" cy="982134"/>
              <a:chOff x="1735907" y="2460562"/>
              <a:chExt cx="440075" cy="982134"/>
            </a:xfrm>
          </p:grpSpPr>
          <p:grpSp>
            <p:nvGrpSpPr>
              <p:cNvPr id="664" name="Group 663"/>
              <p:cNvGrpSpPr/>
              <p:nvPr/>
            </p:nvGrpSpPr>
            <p:grpSpPr>
              <a:xfrm>
                <a:off x="1826164" y="2460562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666" name="Group 665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79" name="Oval 67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80" name="Rectangle 67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667" name="Group 666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668" name="Group 667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673" name="Oval 672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674" name="Rectangle 673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675" name="Rectangle 674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676" name="Straight Connector 675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77" name="Straight Connector 676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78" name="Straight Connector 677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669" name="Straight Connector 668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670" name="Straight Connector 669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671" name="Straight Connector 670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672" name="Straight Connector 671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665" name="TextBox 664"/>
              <p:cNvSpPr txBox="1"/>
              <p:nvPr/>
            </p:nvSpPr>
            <p:spPr>
              <a:xfrm>
                <a:off x="1735907" y="294499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547" name="Group 546"/>
            <p:cNvGrpSpPr/>
            <p:nvPr/>
          </p:nvGrpSpPr>
          <p:grpSpPr>
            <a:xfrm>
              <a:off x="6758859" y="895842"/>
              <a:ext cx="440075" cy="982134"/>
              <a:chOff x="504793" y="2548983"/>
              <a:chExt cx="440075" cy="982134"/>
            </a:xfrm>
          </p:grpSpPr>
          <p:grpSp>
            <p:nvGrpSpPr>
              <p:cNvPr id="658" name="Group 657"/>
              <p:cNvGrpSpPr/>
              <p:nvPr/>
            </p:nvGrpSpPr>
            <p:grpSpPr>
              <a:xfrm>
                <a:off x="504793" y="2548983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660" name="Group 659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62" name="Oval 66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63" name="Rectangle 66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61" name="TextBox 660"/>
                <p:cNvSpPr txBox="1"/>
                <p:nvPr/>
              </p:nvSpPr>
              <p:spPr>
                <a:xfrm>
                  <a:off x="504793" y="302511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659" name="Picture 658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559622" y="2646386"/>
                <a:ext cx="311724" cy="140065"/>
              </a:xfrm>
              <a:prstGeom prst="rect">
                <a:avLst/>
              </a:prstGeom>
            </p:spPr>
          </p:pic>
        </p:grpSp>
        <p:grpSp>
          <p:nvGrpSpPr>
            <p:cNvPr id="548" name="Group 547"/>
            <p:cNvGrpSpPr/>
            <p:nvPr/>
          </p:nvGrpSpPr>
          <p:grpSpPr>
            <a:xfrm>
              <a:off x="7738705" y="895842"/>
              <a:ext cx="464618" cy="982134"/>
              <a:chOff x="574479" y="1141172"/>
              <a:chExt cx="464618" cy="982134"/>
            </a:xfrm>
          </p:grpSpPr>
          <p:grpSp>
            <p:nvGrpSpPr>
              <p:cNvPr id="642" name="Group 641"/>
              <p:cNvGrpSpPr/>
              <p:nvPr/>
            </p:nvGrpSpPr>
            <p:grpSpPr>
              <a:xfrm>
                <a:off x="659847" y="1141172"/>
                <a:ext cx="274320" cy="982134"/>
                <a:chOff x="2692399" y="2184397"/>
                <a:chExt cx="274320" cy="982134"/>
              </a:xfrm>
            </p:grpSpPr>
            <p:sp>
              <p:nvSpPr>
                <p:cNvPr id="656" name="Oval 65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57" name="Rectangle 65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643" name="Group 642"/>
              <p:cNvGrpSpPr/>
              <p:nvPr/>
            </p:nvGrpSpPr>
            <p:grpSpPr>
              <a:xfrm>
                <a:off x="708050" y="1265454"/>
                <a:ext cx="183764" cy="105236"/>
                <a:chOff x="1517980" y="1688757"/>
                <a:chExt cx="1070783" cy="402191"/>
              </a:xfrm>
            </p:grpSpPr>
            <p:sp>
              <p:nvSpPr>
                <p:cNvPr id="650" name="Oval 649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51" name="Rectangle 650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52" name="Rectangle 651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653" name="Straight Connector 652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54" name="Straight Connector 653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55" name="Straight Connector 654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44" name="Straight Connector 643"/>
              <p:cNvCxnSpPr/>
              <p:nvPr/>
            </p:nvCxnSpPr>
            <p:spPr bwMode="auto">
              <a:xfrm flipV="1">
                <a:off x="846940" y="1265454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645" name="Picture 644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839616" y="1241146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646" name="Straight Connector 645"/>
              <p:cNvCxnSpPr/>
              <p:nvPr/>
            </p:nvCxnSpPr>
            <p:spPr bwMode="auto">
              <a:xfrm flipV="1">
                <a:off x="850474" y="1281557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7" name="Straight Connector 646"/>
              <p:cNvCxnSpPr/>
              <p:nvPr/>
            </p:nvCxnSpPr>
            <p:spPr bwMode="auto">
              <a:xfrm flipH="1" flipV="1">
                <a:off x="659847" y="1257157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8" name="Straight Connector 647"/>
              <p:cNvCxnSpPr/>
              <p:nvPr/>
            </p:nvCxnSpPr>
            <p:spPr bwMode="auto">
              <a:xfrm flipH="1" flipV="1">
                <a:off x="659847" y="1281557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649" name="TextBox 648"/>
              <p:cNvSpPr txBox="1"/>
              <p:nvPr/>
            </p:nvSpPr>
            <p:spPr>
              <a:xfrm>
                <a:off x="574479" y="1606129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549" name="Group 548"/>
            <p:cNvGrpSpPr/>
            <p:nvPr/>
          </p:nvGrpSpPr>
          <p:grpSpPr>
            <a:xfrm>
              <a:off x="1026535" y="2377936"/>
              <a:ext cx="331839" cy="982134"/>
              <a:chOff x="6172378" y="2289538"/>
              <a:chExt cx="331839" cy="982134"/>
            </a:xfrm>
          </p:grpSpPr>
          <p:grpSp>
            <p:nvGrpSpPr>
              <p:cNvPr id="635" name="Group 634"/>
              <p:cNvGrpSpPr/>
              <p:nvPr/>
            </p:nvGrpSpPr>
            <p:grpSpPr>
              <a:xfrm>
                <a:off x="6187190" y="228953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640" name="Oval 63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41" name="Rectangle 64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36" name="Lightning Bolt 635"/>
              <p:cNvSpPr/>
              <p:nvPr/>
            </p:nvSpPr>
            <p:spPr bwMode="auto">
              <a:xfrm>
                <a:off x="6297928" y="2322183"/>
                <a:ext cx="57556" cy="81810"/>
              </a:xfrm>
              <a:prstGeom prst="lightningBol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37" name="TextBox 636"/>
              <p:cNvSpPr txBox="1"/>
              <p:nvPr/>
            </p:nvSpPr>
            <p:spPr>
              <a:xfrm>
                <a:off x="6172378" y="2790694"/>
                <a:ext cx="331839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0.1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38" name="Oval 637"/>
              <p:cNvSpPr/>
              <p:nvPr/>
            </p:nvSpPr>
            <p:spPr bwMode="auto">
              <a:xfrm>
                <a:off x="6341991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39" name="Oval 638"/>
              <p:cNvSpPr/>
              <p:nvPr/>
            </p:nvSpPr>
            <p:spPr bwMode="auto">
              <a:xfrm>
                <a:off x="6224679" y="2385857"/>
                <a:ext cx="91440" cy="9144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550" name="Group 549"/>
            <p:cNvGrpSpPr/>
            <p:nvPr/>
          </p:nvGrpSpPr>
          <p:grpSpPr>
            <a:xfrm>
              <a:off x="1951541" y="2377936"/>
              <a:ext cx="440075" cy="982134"/>
              <a:chOff x="6493470" y="3205812"/>
              <a:chExt cx="440075" cy="982134"/>
            </a:xfrm>
          </p:grpSpPr>
          <p:grpSp>
            <p:nvGrpSpPr>
              <p:cNvPr id="627" name="Group 626"/>
              <p:cNvGrpSpPr/>
              <p:nvPr/>
            </p:nvGrpSpPr>
            <p:grpSpPr>
              <a:xfrm>
                <a:off x="6493470" y="3205812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631" name="Group 630"/>
                <p:cNvGrpSpPr/>
                <p:nvPr/>
              </p:nvGrpSpPr>
              <p:grpSpPr>
                <a:xfrm>
                  <a:off x="6552961" y="3205812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633" name="Oval 63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34" name="Rectangle 63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32" name="TextBox 631"/>
                <p:cNvSpPr txBox="1"/>
                <p:nvPr/>
              </p:nvSpPr>
              <p:spPr>
                <a:xfrm>
                  <a:off x="6493470" y="3670228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628" name="Picture 627"/>
              <p:cNvPicPr>
                <a:picLocks noChangeAspect="1"/>
              </p:cNvPicPr>
              <p:nvPr/>
            </p:nvPicPr>
            <p:blipFill>
              <a:blip r:embed="rId6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 flipH="1">
                <a:off x="6534259" y="3315536"/>
                <a:ext cx="311724" cy="140065"/>
              </a:xfrm>
              <a:prstGeom prst="rect">
                <a:avLst/>
              </a:prstGeom>
            </p:spPr>
          </p:pic>
          <p:sp>
            <p:nvSpPr>
              <p:cNvPr id="629" name="Rounded Rectangle 628"/>
              <p:cNvSpPr/>
              <p:nvPr/>
            </p:nvSpPr>
            <p:spPr bwMode="auto">
              <a:xfrm>
                <a:off x="6698589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630" name="Rounded Rectangle 629"/>
              <p:cNvSpPr/>
              <p:nvPr/>
            </p:nvSpPr>
            <p:spPr bwMode="auto">
              <a:xfrm>
                <a:off x="6576470" y="3241160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551" name="Group 550"/>
            <p:cNvGrpSpPr/>
            <p:nvPr/>
          </p:nvGrpSpPr>
          <p:grpSpPr>
            <a:xfrm>
              <a:off x="2844828" y="2310284"/>
              <a:ext cx="459883" cy="1049786"/>
              <a:chOff x="6966521" y="2595951"/>
              <a:chExt cx="459883" cy="1049786"/>
            </a:xfrm>
          </p:grpSpPr>
          <p:grpSp>
            <p:nvGrpSpPr>
              <p:cNvPr id="621" name="Group 620"/>
              <p:cNvGrpSpPr/>
              <p:nvPr/>
            </p:nvGrpSpPr>
            <p:grpSpPr>
              <a:xfrm>
                <a:off x="6986329" y="2663603"/>
                <a:ext cx="440075" cy="982134"/>
                <a:chOff x="6986329" y="2663603"/>
                <a:chExt cx="440075" cy="982134"/>
              </a:xfrm>
            </p:grpSpPr>
            <p:grpSp>
              <p:nvGrpSpPr>
                <p:cNvPr id="623" name="Group 622"/>
                <p:cNvGrpSpPr/>
                <p:nvPr/>
              </p:nvGrpSpPr>
              <p:grpSpPr>
                <a:xfrm>
                  <a:off x="7070554" y="2663603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625" name="Oval 62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26" name="Rectangle 62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24" name="TextBox 623"/>
                <p:cNvSpPr txBox="1"/>
                <p:nvPr/>
              </p:nvSpPr>
              <p:spPr>
                <a:xfrm>
                  <a:off x="6986329" y="3160744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>
                      <a:solidFill>
                        <a:schemeClr val="accent6">
                          <a:lumMod val="50000"/>
                        </a:schemeClr>
                      </a:solidFill>
                    </a:rPr>
                    <a:t>0.2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622" name="Picture 621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966521" y="259595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552" name="Group 551"/>
            <p:cNvGrpSpPr/>
            <p:nvPr/>
          </p:nvGrpSpPr>
          <p:grpSpPr>
            <a:xfrm>
              <a:off x="3848437" y="2377936"/>
              <a:ext cx="444206" cy="982134"/>
              <a:chOff x="7105323" y="1332018"/>
              <a:chExt cx="444206" cy="982134"/>
            </a:xfrm>
          </p:grpSpPr>
          <p:grpSp>
            <p:nvGrpSpPr>
              <p:cNvPr id="613" name="Group 612"/>
              <p:cNvGrpSpPr/>
              <p:nvPr/>
            </p:nvGrpSpPr>
            <p:grpSpPr>
              <a:xfrm>
                <a:off x="7175129" y="1332018"/>
                <a:ext cx="374400" cy="982134"/>
                <a:chOff x="587671" y="2548983"/>
                <a:chExt cx="374400" cy="982134"/>
              </a:xfrm>
            </p:grpSpPr>
            <p:grpSp>
              <p:nvGrpSpPr>
                <p:cNvPr id="615" name="Group 614"/>
                <p:cNvGrpSpPr/>
                <p:nvPr/>
              </p:nvGrpSpPr>
              <p:grpSpPr>
                <a:xfrm>
                  <a:off x="587671" y="2548983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19" name="Oval 61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20" name="Rectangle 61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pic>
              <p:nvPicPr>
                <p:cNvPr id="616" name="Picture 61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762590" y="2650430"/>
                  <a:ext cx="199481" cy="199481"/>
                </a:xfrm>
                <a:prstGeom prst="rect">
                  <a:avLst/>
                </a:prstGeom>
              </p:spPr>
            </p:pic>
            <p:sp>
              <p:nvSpPr>
                <p:cNvPr id="617" name="Rounded Rectangle 616"/>
                <p:cNvSpPr/>
                <p:nvPr/>
              </p:nvSpPr>
              <p:spPr bwMode="auto">
                <a:xfrm>
                  <a:off x="741028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18" name="Rounded Rectangle 617"/>
                <p:cNvSpPr/>
                <p:nvPr/>
              </p:nvSpPr>
              <p:spPr bwMode="auto">
                <a:xfrm>
                  <a:off x="618909" y="2633271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14" name="TextBox 613"/>
              <p:cNvSpPr txBox="1"/>
              <p:nvPr/>
            </p:nvSpPr>
            <p:spPr>
              <a:xfrm>
                <a:off x="7105323" y="1815606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0.3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553" name="Group 552"/>
            <p:cNvGrpSpPr/>
            <p:nvPr/>
          </p:nvGrpSpPr>
          <p:grpSpPr>
            <a:xfrm>
              <a:off x="4856072" y="2333836"/>
              <a:ext cx="440075" cy="1026234"/>
              <a:chOff x="5275665" y="1375098"/>
              <a:chExt cx="440075" cy="1026234"/>
            </a:xfrm>
          </p:grpSpPr>
          <p:grpSp>
            <p:nvGrpSpPr>
              <p:cNvPr id="604" name="Group 603"/>
              <p:cNvGrpSpPr/>
              <p:nvPr/>
            </p:nvGrpSpPr>
            <p:grpSpPr>
              <a:xfrm>
                <a:off x="5305142" y="1375098"/>
                <a:ext cx="353568" cy="1026234"/>
                <a:chOff x="1414123" y="1571676"/>
                <a:chExt cx="353568" cy="1026234"/>
              </a:xfrm>
            </p:grpSpPr>
            <p:grpSp>
              <p:nvGrpSpPr>
                <p:cNvPr id="606" name="Group 605"/>
                <p:cNvGrpSpPr/>
                <p:nvPr/>
              </p:nvGrpSpPr>
              <p:grpSpPr>
                <a:xfrm>
                  <a:off x="1446433" y="1615776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11" name="Oval 61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12" name="Rectangle 61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607" name="Teardrop 606"/>
                <p:cNvSpPr/>
                <p:nvPr/>
              </p:nvSpPr>
              <p:spPr bwMode="auto">
                <a:xfrm>
                  <a:off x="1414123" y="1571676"/>
                  <a:ext cx="175524" cy="127198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08" name="Teardrop 607"/>
                <p:cNvSpPr/>
                <p:nvPr/>
              </p:nvSpPr>
              <p:spPr bwMode="auto">
                <a:xfrm rot="16200000">
                  <a:off x="1601742" y="1532925"/>
                  <a:ext cx="127198" cy="204700"/>
                </a:xfrm>
                <a:prstGeom prst="teardrop">
                  <a:avLst>
                    <a:gd name="adj" fmla="val 89157"/>
                  </a:avLst>
                </a:prstGeom>
                <a:solidFill>
                  <a:schemeClr val="accent5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09" name="Rounded Rectangle 608"/>
                <p:cNvSpPr/>
                <p:nvPr/>
              </p:nvSpPr>
              <p:spPr bwMode="auto">
                <a:xfrm>
                  <a:off x="1597000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10" name="Rounded Rectangle 609"/>
                <p:cNvSpPr/>
                <p:nvPr/>
              </p:nvSpPr>
              <p:spPr bwMode="auto">
                <a:xfrm>
                  <a:off x="1474881" y="1703314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605" name="TextBox 604"/>
              <p:cNvSpPr txBox="1"/>
              <p:nvPr/>
            </p:nvSpPr>
            <p:spPr>
              <a:xfrm>
                <a:off x="5275665" y="1920695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0.6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554" name="Group 553"/>
            <p:cNvGrpSpPr/>
            <p:nvPr/>
          </p:nvGrpSpPr>
          <p:grpSpPr>
            <a:xfrm>
              <a:off x="5816811" y="2377936"/>
              <a:ext cx="440075" cy="982134"/>
              <a:chOff x="5527235" y="2492898"/>
              <a:chExt cx="440075" cy="982134"/>
            </a:xfrm>
          </p:grpSpPr>
          <p:grpSp>
            <p:nvGrpSpPr>
              <p:cNvPr id="587" name="Group 586"/>
              <p:cNvGrpSpPr/>
              <p:nvPr/>
            </p:nvGrpSpPr>
            <p:grpSpPr>
              <a:xfrm>
                <a:off x="5600427" y="2492898"/>
                <a:ext cx="274320" cy="982134"/>
                <a:chOff x="2368178" y="2124654"/>
                <a:chExt cx="274320" cy="982134"/>
              </a:xfrm>
            </p:grpSpPr>
            <p:grpSp>
              <p:nvGrpSpPr>
                <p:cNvPr id="589" name="Group 588"/>
                <p:cNvGrpSpPr/>
                <p:nvPr/>
              </p:nvGrpSpPr>
              <p:grpSpPr>
                <a:xfrm>
                  <a:off x="2368178" y="21246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602" name="Oval 60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603" name="Rectangle 60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590" name="Group 589"/>
                <p:cNvGrpSpPr/>
                <p:nvPr/>
              </p:nvGrpSpPr>
              <p:grpSpPr>
                <a:xfrm>
                  <a:off x="2368178" y="2240639"/>
                  <a:ext cx="274320" cy="113533"/>
                  <a:chOff x="1237102" y="1657048"/>
                  <a:chExt cx="1598445" cy="433900"/>
                </a:xfrm>
              </p:grpSpPr>
              <p:grpSp>
                <p:nvGrpSpPr>
                  <p:cNvPr id="591" name="Group 590"/>
                  <p:cNvGrpSpPr/>
                  <p:nvPr/>
                </p:nvGrpSpPr>
                <p:grpSpPr>
                  <a:xfrm>
                    <a:off x="1517980" y="1688757"/>
                    <a:ext cx="1070783" cy="402191"/>
                    <a:chOff x="1517980" y="1688757"/>
                    <a:chExt cx="1070783" cy="402191"/>
                  </a:xfrm>
                </p:grpSpPr>
                <p:sp>
                  <p:nvSpPr>
                    <p:cNvPr id="596" name="Oval 595"/>
                    <p:cNvSpPr/>
                    <p:nvPr/>
                  </p:nvSpPr>
                  <p:spPr bwMode="auto">
                    <a:xfrm>
                      <a:off x="1577545" y="1688757"/>
                      <a:ext cx="955589" cy="394750"/>
                    </a:xfrm>
                    <a:prstGeom prst="ellipse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97" name="Rectangle 596"/>
                    <p:cNvSpPr/>
                    <p:nvPr/>
                  </p:nvSpPr>
                  <p:spPr bwMode="auto">
                    <a:xfrm>
                      <a:off x="2399539" y="1688757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598" name="Rectangle 597"/>
                    <p:cNvSpPr/>
                    <p:nvPr/>
                  </p:nvSpPr>
                  <p:spPr bwMode="auto">
                    <a:xfrm>
                      <a:off x="1517980" y="1696198"/>
                      <a:ext cx="189224" cy="394750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cxnSp>
                  <p:nvCxnSpPr>
                    <p:cNvPr id="599" name="Straight Connector 598"/>
                    <p:cNvCxnSpPr/>
                    <p:nvPr/>
                  </p:nvCxnSpPr>
                  <p:spPr bwMode="auto">
                    <a:xfrm>
                      <a:off x="1820562" y="182056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00" name="Straight Connector 599"/>
                    <p:cNvCxnSpPr/>
                    <p:nvPr/>
                  </p:nvCxnSpPr>
                  <p:spPr bwMode="auto">
                    <a:xfrm>
                      <a:off x="1820562" y="1886132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601" name="Straight Connector 600"/>
                    <p:cNvCxnSpPr/>
                    <p:nvPr/>
                  </p:nvCxnSpPr>
                  <p:spPr bwMode="auto">
                    <a:xfrm>
                      <a:off x="1820562" y="1956487"/>
                      <a:ext cx="448962" cy="0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  <p:cxnSp>
                <p:nvCxnSpPr>
                  <p:cNvPr id="592" name="Straight Connector 591"/>
                  <p:cNvCxnSpPr/>
                  <p:nvPr/>
                </p:nvCxnSpPr>
                <p:spPr bwMode="auto">
                  <a:xfrm flipV="1">
                    <a:off x="2327280" y="1688757"/>
                    <a:ext cx="508267" cy="65902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93" name="Straight Connector 592"/>
                  <p:cNvCxnSpPr/>
                  <p:nvPr/>
                </p:nvCxnSpPr>
                <p:spPr bwMode="auto">
                  <a:xfrm flipV="1">
                    <a:off x="2347874" y="1750301"/>
                    <a:ext cx="487673" cy="27353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94" name="Straight Connector 593"/>
                  <p:cNvCxnSpPr/>
                  <p:nvPr/>
                </p:nvCxnSpPr>
                <p:spPr bwMode="auto">
                  <a:xfrm flipH="1" flipV="1">
                    <a:off x="1237102" y="1657048"/>
                    <a:ext cx="524826" cy="9325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595" name="Straight Connector 594"/>
                  <p:cNvCxnSpPr/>
                  <p:nvPr/>
                </p:nvCxnSpPr>
                <p:spPr bwMode="auto">
                  <a:xfrm flipH="1" flipV="1">
                    <a:off x="1237102" y="1750301"/>
                    <a:ext cx="533063" cy="269174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bg1">
                        <a:lumMod val="95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sp>
            <p:nvSpPr>
              <p:cNvPr id="588" name="TextBox 587"/>
              <p:cNvSpPr txBox="1"/>
              <p:nvPr/>
            </p:nvSpPr>
            <p:spPr>
              <a:xfrm>
                <a:off x="5527235" y="296693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0.7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555" name="Group 554"/>
            <p:cNvGrpSpPr/>
            <p:nvPr/>
          </p:nvGrpSpPr>
          <p:grpSpPr>
            <a:xfrm>
              <a:off x="6745211" y="2377936"/>
              <a:ext cx="440075" cy="982134"/>
              <a:chOff x="4886854" y="2700228"/>
              <a:chExt cx="440075" cy="982134"/>
            </a:xfrm>
          </p:grpSpPr>
          <p:grpSp>
            <p:nvGrpSpPr>
              <p:cNvPr id="582" name="Group 581"/>
              <p:cNvGrpSpPr/>
              <p:nvPr/>
            </p:nvGrpSpPr>
            <p:grpSpPr>
              <a:xfrm>
                <a:off x="4970918" y="2700228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585" name="Oval 5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86" name="Rectangle 5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583" name="Chord 582"/>
              <p:cNvSpPr/>
              <p:nvPr/>
            </p:nvSpPr>
            <p:spPr bwMode="auto">
              <a:xfrm rot="17528077">
                <a:off x="5043014" y="2752290"/>
                <a:ext cx="169420" cy="155677"/>
              </a:xfrm>
              <a:prstGeom prst="chord">
                <a:avLst>
                  <a:gd name="adj1" fmla="val 5544771"/>
                  <a:gd name="adj2" fmla="val 13532001"/>
                </a:avLst>
              </a:prstGeom>
              <a:solidFill>
                <a:schemeClr val="accent3"/>
              </a:solidFill>
              <a:ln w="28575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400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84" name="TextBox 583"/>
              <p:cNvSpPr txBox="1"/>
              <p:nvPr/>
            </p:nvSpPr>
            <p:spPr>
              <a:xfrm>
                <a:off x="4886854" y="3189082"/>
                <a:ext cx="440075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556" name="Group 555"/>
            <p:cNvGrpSpPr/>
            <p:nvPr/>
          </p:nvGrpSpPr>
          <p:grpSpPr>
            <a:xfrm>
              <a:off x="7723018" y="2377936"/>
              <a:ext cx="459116" cy="982134"/>
              <a:chOff x="6615479" y="1619954"/>
              <a:chExt cx="459116" cy="982134"/>
            </a:xfrm>
          </p:grpSpPr>
          <p:grpSp>
            <p:nvGrpSpPr>
              <p:cNvPr id="566" name="Group 565"/>
              <p:cNvGrpSpPr/>
              <p:nvPr/>
            </p:nvGrpSpPr>
            <p:grpSpPr>
              <a:xfrm>
                <a:off x="6695345" y="1619954"/>
                <a:ext cx="274320" cy="982134"/>
                <a:chOff x="2692399" y="2184397"/>
                <a:chExt cx="274320" cy="982134"/>
              </a:xfrm>
            </p:grpSpPr>
            <p:sp>
              <p:nvSpPr>
                <p:cNvPr id="580" name="Oval 57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81" name="Rectangle 58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567" name="Group 566"/>
              <p:cNvGrpSpPr/>
              <p:nvPr/>
            </p:nvGrpSpPr>
            <p:grpSpPr>
              <a:xfrm>
                <a:off x="6743548" y="1744236"/>
                <a:ext cx="183764" cy="105236"/>
                <a:chOff x="1517980" y="1688757"/>
                <a:chExt cx="1070783" cy="402191"/>
              </a:xfrm>
            </p:grpSpPr>
            <p:sp>
              <p:nvSpPr>
                <p:cNvPr id="574" name="Oval 573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75" name="Rectangle 574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576" name="Rectangle 575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577" name="Straight Connector 576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78" name="Straight Connector 577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79" name="Straight Connector 578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568" name="Straight Connector 567"/>
              <p:cNvCxnSpPr/>
              <p:nvPr/>
            </p:nvCxnSpPr>
            <p:spPr bwMode="auto">
              <a:xfrm flipV="1">
                <a:off x="6882438" y="1744236"/>
                <a:ext cx="87227" cy="1724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569" name="Picture 568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6875114" y="1719928"/>
                <a:ext cx="199481" cy="199481"/>
              </a:xfrm>
              <a:prstGeom prst="rect">
                <a:avLst/>
              </a:prstGeom>
            </p:spPr>
          </p:pic>
          <p:cxnSp>
            <p:nvCxnSpPr>
              <p:cNvPr id="570" name="Straight Connector 569"/>
              <p:cNvCxnSpPr/>
              <p:nvPr/>
            </p:nvCxnSpPr>
            <p:spPr bwMode="auto">
              <a:xfrm flipV="1">
                <a:off x="6885972" y="1760339"/>
                <a:ext cx="83693" cy="7157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1" name="Straight Connector 570"/>
              <p:cNvCxnSpPr/>
              <p:nvPr/>
            </p:nvCxnSpPr>
            <p:spPr bwMode="auto">
              <a:xfrm flipH="1" flipV="1">
                <a:off x="6695345" y="1735939"/>
                <a:ext cx="90069" cy="2440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2" name="Straight Connector 571"/>
              <p:cNvCxnSpPr/>
              <p:nvPr/>
            </p:nvCxnSpPr>
            <p:spPr bwMode="auto">
              <a:xfrm flipH="1" flipV="1">
                <a:off x="6695345" y="1760339"/>
                <a:ext cx="91483" cy="70431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73" name="TextBox 572"/>
              <p:cNvSpPr txBox="1"/>
              <p:nvPr/>
            </p:nvSpPr>
            <p:spPr>
              <a:xfrm>
                <a:off x="6615479" y="2126718"/>
                <a:ext cx="440074" cy="191085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" dirty="0">
                    <a:solidFill>
                      <a:schemeClr val="accent6">
                        <a:lumMod val="50000"/>
                      </a:schemeClr>
                    </a:solidFill>
                  </a:rPr>
                  <a:t>0.9</a:t>
                </a:r>
                <a:endParaRPr lang="en-US" sz="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557" name="Straight Connector 556"/>
            <p:cNvCxnSpPr/>
            <p:nvPr/>
          </p:nvCxnSpPr>
          <p:spPr bwMode="auto">
            <a:xfrm>
              <a:off x="117850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8" name="Straight Connector 557"/>
            <p:cNvCxnSpPr/>
            <p:nvPr/>
          </p:nvCxnSpPr>
          <p:spPr bwMode="auto">
            <a:xfrm>
              <a:off x="2147502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9" name="Straight Connector 558"/>
            <p:cNvCxnSpPr/>
            <p:nvPr/>
          </p:nvCxnSpPr>
          <p:spPr bwMode="auto">
            <a:xfrm>
              <a:off x="307782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0" name="Straight Connector 559"/>
            <p:cNvCxnSpPr/>
            <p:nvPr/>
          </p:nvCxnSpPr>
          <p:spPr bwMode="auto">
            <a:xfrm>
              <a:off x="4065030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1" name="Straight Connector 560"/>
            <p:cNvCxnSpPr/>
            <p:nvPr/>
          </p:nvCxnSpPr>
          <p:spPr bwMode="auto">
            <a:xfrm>
              <a:off x="5044244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2" name="Straight Connector 561"/>
            <p:cNvCxnSpPr/>
            <p:nvPr/>
          </p:nvCxnSpPr>
          <p:spPr bwMode="auto">
            <a:xfrm>
              <a:off x="603873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3" name="Straight Connector 562"/>
            <p:cNvCxnSpPr/>
            <p:nvPr/>
          </p:nvCxnSpPr>
          <p:spPr bwMode="auto">
            <a:xfrm>
              <a:off x="6977597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4" name="Straight Connector 563"/>
            <p:cNvCxnSpPr/>
            <p:nvPr/>
          </p:nvCxnSpPr>
          <p:spPr bwMode="auto">
            <a:xfrm>
              <a:off x="7952768" y="1957627"/>
              <a:ext cx="0" cy="385363"/>
            </a:xfrm>
            <a:prstGeom prst="line">
              <a:avLst/>
            </a:prstGeom>
            <a:solidFill>
              <a:schemeClr val="accent1"/>
            </a:solidFill>
            <a:ln w="57150" cap="rnd" cmpd="sng" algn="ctr">
              <a:solidFill>
                <a:schemeClr val="accent6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565" name="Picture 564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809264" y="800821"/>
              <a:ext cx="425507" cy="356238"/>
            </a:xfrm>
            <a:prstGeom prst="rect">
              <a:avLst/>
            </a:prstGeom>
          </p:spPr>
        </p:pic>
      </p:grpSp>
      <p:sp>
        <p:nvSpPr>
          <p:cNvPr id="716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408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TextBox 723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429" name="Group 1428"/>
          <p:cNvGrpSpPr/>
          <p:nvPr/>
        </p:nvGrpSpPr>
        <p:grpSpPr>
          <a:xfrm>
            <a:off x="407994" y="3444434"/>
            <a:ext cx="5523268" cy="2083415"/>
            <a:chOff x="572732" y="1200112"/>
            <a:chExt cx="11279224" cy="4569559"/>
          </a:xfrm>
        </p:grpSpPr>
        <p:grpSp>
          <p:nvGrpSpPr>
            <p:cNvPr id="725" name="Group 724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726" name="Group 725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895" name="Group 894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897" name="Group 896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99" name="Oval 89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00" name="Rectangle 89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98" name="Heart 897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96" name="TextBox 895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27" name="Group 726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889" name="Group 888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891" name="Group 890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93" name="Oval 89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94" name="Rectangle 89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92" name="TextBox 891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890" name="Picture 88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728" name="Group 727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883" name="Group 882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885" name="Group 884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87" name="Oval 8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88" name="Rectangle 8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86" name="TextBox 885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884" name="Picture 883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729" name="Group 728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875" name="Group 874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877" name="Group 876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81" name="Oval 8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82" name="Rectangle 8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878" name="Picture 877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879" name="Rounded Rectangle 878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80" name="Rounded Rectangle 879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76" name="TextBox 875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30" name="Group 729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866" name="Group 865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868" name="Group 867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73" name="Oval 87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74" name="Rectangle 87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69" name="Teardrop 868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0" name="Teardrop 869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1" name="Rounded Rectangle 870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72" name="Rounded Rectangle 871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67" name="TextBox 866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31" name="Group 730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849" name="Group 848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851" name="Group 850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64" name="Oval 86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65" name="Rectangle 86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852" name="Group 851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853" name="Group 852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858" name="Oval 857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859" name="Rectangle 858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860" name="Rectangle 859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861" name="Straight Connector 860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62" name="Straight Connector 861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863" name="Straight Connector 862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854" name="Straight Connector 853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855" name="Straight Connector 854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856" name="Straight Connector 855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857" name="Straight Connector 856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850" name="TextBox 849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32" name="Group 731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843" name="Group 842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845" name="Group 844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47" name="Oval 84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48" name="Rectangle 84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46" name="TextBox 845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844" name="Picture 843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733" name="Group 732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827" name="Group 826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841" name="Oval 8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42" name="Rectangle 8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828" name="Group 827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835" name="Oval 834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36" name="Rectangle 835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37" name="Rectangle 836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838" name="Straight Connector 837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839" name="Straight Connector 838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840" name="Straight Connector 839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829" name="Straight Connector 828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830" name="Picture 82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831" name="Straight Connector 830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32" name="Straight Connector 831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33" name="Straight Connector 832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834" name="TextBox 833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34" name="Group 733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820" name="Group 819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825" name="Oval 82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26" name="Rectangle 82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821" name="Lightning Bolt 820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22" name="TextBox 821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823" name="Oval 822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24" name="Oval 823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735" name="Group 734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812" name="Group 811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816" name="Group 815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818" name="Oval 81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19" name="Rectangle 81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17" name="TextBox 816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813" name="Picture 81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814" name="Rounded Rectangle 813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15" name="Rounded Rectangle 814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736" name="Group 735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806" name="Group 805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808" name="Group 807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810" name="Oval 80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11" name="Rectangle 81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809" name="TextBox 808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807" name="Picture 806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737" name="Group 736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798" name="Group 797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800" name="Group 799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804" name="Oval 80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805" name="Rectangle 80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801" name="Picture 800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802" name="Rounded Rectangle 801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803" name="Rounded Rectangle 802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99" name="TextBox 798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38" name="Group 737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789" name="Group 788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791" name="Group 790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796" name="Oval 79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797" name="Rectangle 79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792" name="Teardrop 791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3" name="Teardrop 792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4" name="Rounded Rectangle 793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95" name="Rounded Rectangle 794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90" name="TextBox 789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39" name="Group 738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772" name="Group 771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774" name="Group 773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787" name="Oval 7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788" name="Rectangle 7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775" name="Group 774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776" name="Group 775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781" name="Oval 780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782" name="Rectangle 781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783" name="Rectangle 782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784" name="Straight Connector 783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85" name="Straight Connector 784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86" name="Straight Connector 785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777" name="Straight Connector 776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778" name="Straight Connector 777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779" name="Straight Connector 778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780" name="Straight Connector 779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773" name="TextBox 772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40" name="Group 739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767" name="Group 766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770" name="Oval 76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71" name="Rectangle 77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768" name="Chord 767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769" name="TextBox 768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741" name="Group 740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751" name="Group 750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765" name="Oval 76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6" name="Rectangle 76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752" name="Group 751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759" name="Oval 75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0" name="Rectangle 75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761" name="Rectangle 76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762" name="Straight Connector 76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63" name="Straight Connector 76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764" name="Straight Connector 76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753" name="Straight Connector 752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754" name="Picture 75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755" name="Straight Connector 754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56" name="Straight Connector 755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57" name="Straight Connector 756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758" name="TextBox 757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742" name="Straight Connector 741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3" name="Straight Connector 742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4" name="Straight Connector 743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5" name="Straight Connector 744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6" name="Straight Connector 745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7" name="Straight Connector 746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8" name="Straight Connector 747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9" name="Straight Connector 748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750" name="Picture 749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901" name="Group 900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902" name="Group 901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071" name="Group 1070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073" name="Group 1072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75" name="Oval 107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76" name="Rectangle 107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74" name="Heart 1073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72" name="TextBox 1071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903" name="Group 902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065" name="Group 1064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067" name="Group 1066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69" name="Oval 106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70" name="Rectangle 106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68" name="TextBox 1067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066" name="Picture 106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904" name="Group 903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059" name="Group 1058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061" name="Group 1060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63" name="Oval 10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64" name="Rectangle 10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62" name="TextBox 1061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060" name="Picture 1059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905" name="Group 904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051" name="Group 1050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053" name="Group 1052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57" name="Oval 10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58" name="Rectangle 10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054" name="Picture 1053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055" name="Rounded Rectangle 1054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56" name="Rounded Rectangle 1055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52" name="TextBox 1051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906" name="Group 905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042" name="Group 1041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044" name="Group 1043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49" name="Oval 104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50" name="Rectangle 104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45" name="Teardrop 1044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6" name="Teardrop 1045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7" name="Rounded Rectangle 1046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48" name="Rounded Rectangle 1047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043" name="TextBox 1042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907" name="Group 906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025" name="Group 1024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027" name="Group 1026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40" name="Oval 103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41" name="Rectangle 104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028" name="Group 1027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029" name="Group 1028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034" name="Oval 1033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035" name="Rectangle 1034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036" name="Rectangle 1035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037" name="Straight Connector 1036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038" name="Straight Connector 1037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039" name="Straight Connector 1038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030" name="Straight Connector 1029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031" name="Straight Connector 1030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032" name="Straight Connector 1031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033" name="Straight Connector 1032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026" name="TextBox 1025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908" name="Group 907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019" name="Group 1018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021" name="Group 102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023" name="Oval 102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024" name="Rectangle 102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022" name="TextBox 1021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020" name="Picture 1019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909" name="Group 908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003" name="Group 1002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017" name="Oval 101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8" name="Rectangle 101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004" name="Group 1003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011" name="Oval 101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2" name="Rectangle 101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13" name="Rectangle 101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014" name="Straight Connector 101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015" name="Straight Connector 101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016" name="Straight Connector 101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005" name="Straight Connector 1004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006" name="Picture 100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007" name="Straight Connector 1006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08" name="Straight Connector 1007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009" name="Straight Connector 1008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010" name="TextBox 1009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910" name="Group 909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996" name="Group 995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001" name="Oval 100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002" name="Rectangle 100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97" name="Lightning Bolt 996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98" name="TextBox 997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999" name="Oval 998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000" name="Oval 999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911" name="Group 910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988" name="Group 987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992" name="Group 991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994" name="Oval 99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95" name="Rectangle 99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993" name="TextBox 992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989" name="Picture 988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990" name="Rounded Rectangle 989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91" name="Rounded Rectangle 990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912" name="Group 911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982" name="Group 981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984" name="Group 983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986" name="Oval 98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87" name="Rectangle 98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985" name="TextBox 984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983" name="Picture 982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913" name="Group 912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974" name="Group 973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976" name="Group 97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980" name="Oval 97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81" name="Rectangle 98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977" name="Picture 97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978" name="Rounded Rectangle 97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9" name="Rounded Rectangle 97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75" name="TextBox 974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914" name="Group 913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965" name="Group 964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967" name="Group 96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972" name="Oval 97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73" name="Rectangle 97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968" name="Teardrop 96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69" name="Teardrop 96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0" name="Rounded Rectangle 96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71" name="Rounded Rectangle 97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66" name="TextBox 965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915" name="Group 914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948" name="Group 947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950" name="Group 94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963" name="Oval 9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964" name="Rectangle 9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951" name="Group 95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952" name="Group 95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957" name="Oval 95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958" name="Rectangle 95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959" name="Rectangle 95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960" name="Straight Connector 95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961" name="Straight Connector 96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962" name="Straight Connector 96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953" name="Straight Connector 95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954" name="Straight Connector 95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955" name="Straight Connector 95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956" name="Straight Connector 95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949" name="TextBox 948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916" name="Group 915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943" name="Group 942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946" name="Oval 945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47" name="Rectangle 946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944" name="Chord 943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945" name="TextBox 944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917" name="Group 916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927" name="Group 926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941" name="Oval 940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42" name="Rectangle 941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928" name="Group 927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935" name="Oval 934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36" name="Rectangle 935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937" name="Rectangle 936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938" name="Straight Connector 937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939" name="Straight Connector 938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940" name="Straight Connector 939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929" name="Straight Connector 928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930" name="Picture 929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931" name="Straight Connector 930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32" name="Straight Connector 931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933" name="Straight Connector 932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934" name="TextBox 933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918" name="Straight Connector 917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9" name="Straight Connector 918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0" name="Straight Connector 919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1" name="Straight Connector 920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2" name="Straight Connector 921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3" name="Straight Connector 922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4" name="Straight Connector 923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5" name="Straight Connector 924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926" name="Picture 925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077" name="Group 1076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1078" name="Group 1077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247" name="Group 1246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249" name="Group 1248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51" name="Oval 125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52" name="Rectangle 125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50" name="Heart 1249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48" name="TextBox 1247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079" name="Group 1078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241" name="Group 1240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243" name="Group 1242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45" name="Oval 124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46" name="Rectangle 124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44" name="TextBox 1243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242" name="Picture 1241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080" name="Group 1079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235" name="Group 1234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237" name="Group 1236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39" name="Oval 123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40" name="Rectangle 123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38" name="TextBox 1237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236" name="Picture 1235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081" name="Group 1080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227" name="Group 1226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229" name="Group 122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33" name="Oval 123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34" name="Rectangle 123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230" name="Picture 122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231" name="Rounded Rectangle 123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32" name="Rounded Rectangle 123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28" name="TextBox 1227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082" name="Group 1081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218" name="Group 1217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220" name="Group 121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25" name="Oval 122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26" name="Rectangle 122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221" name="Teardrop 122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2" name="Teardrop 122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3" name="Rounded Rectangle 122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24" name="Rounded Rectangle 122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19" name="TextBox 1218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083" name="Group 1082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201" name="Group 1200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203" name="Group 120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216" name="Oval 121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17" name="Rectangle 121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04" name="Group 120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205" name="Group 120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210" name="Oval 120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211" name="Rectangle 121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212" name="Rectangle 121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213" name="Straight Connector 121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214" name="Straight Connector 121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215" name="Straight Connector 121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206" name="Straight Connector 120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207" name="Straight Connector 120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208" name="Straight Connector 120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209" name="Straight Connector 120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202" name="TextBox 1201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084" name="Group 1083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195" name="Group 1194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197" name="Group 1196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99" name="Oval 119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200" name="Rectangle 119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98" name="TextBox 1197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196" name="Picture 1195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085" name="Group 1084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179" name="Group 1178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193" name="Oval 119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94" name="Rectangle 119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180" name="Group 1179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187" name="Oval 118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88" name="Rectangle 118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89" name="Rectangle 118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190" name="Straight Connector 118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91" name="Straight Connector 119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92" name="Straight Connector 119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181" name="Straight Connector 1180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182" name="Picture 1181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183" name="Straight Connector 1182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84" name="Straight Connector 1183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85" name="Straight Connector 1184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186" name="TextBox 1185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086" name="Group 1085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172" name="Group 1171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177" name="Oval 117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78" name="Rectangle 117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73" name="Lightning Bolt 1172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74" name="TextBox 1173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175" name="Oval 1174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76" name="Oval 1175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087" name="Group 1086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164" name="Group 1163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168" name="Group 1167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170" name="Oval 116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71" name="Rectangle 117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69" name="TextBox 1168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165" name="Picture 1164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166" name="Rounded Rectangle 1165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67" name="Rounded Rectangle 1166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088" name="Group 1087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158" name="Group 1157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160" name="Group 1159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162" name="Oval 11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63" name="Rectangle 11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61" name="TextBox 1160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159" name="Picture 1158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089" name="Group 1088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150" name="Group 1149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152" name="Group 1151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56" name="Oval 11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57" name="Rectangle 11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153" name="Picture 1152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154" name="Rounded Rectangle 1153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55" name="Rounded Rectangle 1154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51" name="TextBox 1150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090" name="Group 1089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141" name="Group 1140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143" name="Group 1142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48" name="Oval 114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49" name="Rectangle 114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144" name="Teardrop 1143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45" name="Teardrop 1144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46" name="Rounded Rectangle 1145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47" name="Rounded Rectangle 1146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42" name="TextBox 1141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091" name="Group 1090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124" name="Group 1123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126" name="Group 1125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139" name="Oval 113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140" name="Rectangle 113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127" name="Group 1126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128" name="Group 1127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133" name="Oval 1132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134" name="Rectangle 1133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135" name="Rectangle 1134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136" name="Straight Connector 1135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137" name="Straight Connector 1136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138" name="Straight Connector 1137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129" name="Straight Connector 1128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130" name="Straight Connector 1129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131" name="Straight Connector 1130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132" name="Straight Connector 1131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125" name="TextBox 1124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092" name="Group 1091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119" name="Group 1118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122" name="Oval 1121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23" name="Rectangle 1122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120" name="Chord 1119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121" name="TextBox 1120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093" name="Group 1092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103" name="Group 1102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117" name="Oval 1116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18" name="Rectangle 1117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104" name="Group 1103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111" name="Oval 111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12" name="Rectangle 111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113" name="Rectangle 111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114" name="Straight Connector 111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15" name="Straight Connector 111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116" name="Straight Connector 111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105" name="Straight Connector 1104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106" name="Picture 1105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107" name="Straight Connector 1106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08" name="Straight Connector 1107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109" name="Straight Connector 1108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110" name="TextBox 1109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1094" name="Straight Connector 1093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5" name="Straight Connector 1094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6" name="Straight Connector 1095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7" name="Straight Connector 1096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8" name="Straight Connector 1097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9" name="Straight Connector 1098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00" name="Straight Connector 1099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01" name="Straight Connector 1100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102" name="Picture 1101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253" name="Group 1252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1254" name="Group 1253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423" name="Group 1422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425" name="Group 1424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27" name="Oval 142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28" name="Rectangle 142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426" name="Heart 1425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24" name="TextBox 1423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255" name="Group 1254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417" name="Group 1416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419" name="Group 1418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21" name="Oval 142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22" name="Rectangle 142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420" name="TextBox 1419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418" name="Picture 141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256" name="Group 1255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411" name="Group 1410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413" name="Group 1412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15" name="Oval 14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16" name="Rectangle 14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414" name="TextBox 1413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412" name="Picture 1411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257" name="Group 1256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403" name="Group 1402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405" name="Group 1404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09" name="Oval 140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10" name="Rectangle 140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406" name="Picture 1405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407" name="Rounded Rectangle 1406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08" name="Rounded Rectangle 1407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04" name="TextBox 1403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258" name="Group 1257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394" name="Group 1393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396" name="Group 1395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01" name="Oval 140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02" name="Rectangle 140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97" name="Teardrop 1396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98" name="Teardrop 1397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99" name="Rounded Rectangle 1398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00" name="Rounded Rectangle 1399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95" name="TextBox 1394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259" name="Group 1258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377" name="Group 1376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379" name="Group 1378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92" name="Oval 139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93" name="Rectangle 139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380" name="Group 1379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381" name="Group 1380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386" name="Oval 1385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87" name="Rectangle 1386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88" name="Rectangle 1387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389" name="Straight Connector 1388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90" name="Straight Connector 1389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91" name="Straight Connector 1390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382" name="Straight Connector 1381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83" name="Straight Connector 1382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84" name="Straight Connector 1383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85" name="Straight Connector 1384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378" name="TextBox 1377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260" name="Group 1259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371" name="Group 1370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373" name="Group 1372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75" name="Oval 137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76" name="Rectangle 137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74" name="TextBox 1373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372" name="Picture 137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261" name="Group 1260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355" name="Group 1354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369" name="Oval 136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70" name="Rectangle 136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356" name="Group 1355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363" name="Oval 136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64" name="Rectangle 136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65" name="Rectangle 136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366" name="Straight Connector 136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67" name="Straight Connector 136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368" name="Straight Connector 136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357" name="Straight Connector 1356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358" name="Picture 135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359" name="Straight Connector 1358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60" name="Straight Connector 1359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361" name="Straight Connector 1360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362" name="TextBox 1361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262" name="Group 1261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348" name="Group 1347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353" name="Oval 135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54" name="Rectangle 135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49" name="Lightning Bolt 1348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350" name="TextBox 1349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351" name="Oval 1350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352" name="Oval 1351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263" name="Group 1262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340" name="Group 1339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344" name="Group 1343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346" name="Oval 134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47" name="Rectangle 134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45" name="TextBox 1344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341" name="Picture 1340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342" name="Rounded Rectangle 1341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343" name="Rounded Rectangle 1342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264" name="Group 1263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334" name="Group 1333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336" name="Group 1335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338" name="Oval 133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39" name="Rectangle 133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37" name="TextBox 1336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335" name="Picture 1334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265" name="Group 1264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326" name="Group 1325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328" name="Group 1327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32" name="Oval 13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33" name="Rectangle 13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329" name="Picture 1328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330" name="Rounded Rectangle 1329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31" name="Rounded Rectangle 1330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27" name="TextBox 1326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266" name="Group 1265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317" name="Group 1316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319" name="Group 1318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24" name="Oval 132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25" name="Rectangle 132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320" name="Teardrop 1319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21" name="Teardrop 1320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22" name="Rounded Rectangle 1321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323" name="Rounded Rectangle 1322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318" name="TextBox 1317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267" name="Group 1266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300" name="Group 1299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302" name="Group 1301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315" name="Oval 13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316" name="Rectangle 13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303" name="Group 1302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304" name="Group 1303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309" name="Oval 1308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10" name="Rectangle 1309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311" name="Rectangle 1310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312" name="Straight Connector 1311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13" name="Straight Connector 1312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314" name="Straight Connector 1313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305" name="Straight Connector 1304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06" name="Straight Connector 1305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07" name="Straight Connector 1306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308" name="Straight Connector 1307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301" name="TextBox 1300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268" name="Group 1267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295" name="Group 1294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298" name="Oval 1297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99" name="Rectangle 1298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296" name="Chord 1295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297" name="TextBox 1296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269" name="Group 1268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279" name="Group 1278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293" name="Oval 1292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94" name="Rectangle 1293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280" name="Group 1279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287" name="Oval 128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88" name="Rectangle 128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289" name="Rectangle 128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290" name="Straight Connector 128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291" name="Straight Connector 129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292" name="Straight Connector 129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281" name="Straight Connector 1280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282" name="Picture 1281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283" name="Straight Connector 1282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284" name="Straight Connector 1283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285" name="Straight Connector 1284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286" name="TextBox 1285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1270" name="Straight Connector 1269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1" name="Straight Connector 1270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2" name="Straight Connector 1271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3" name="Straight Connector 1272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4" name="Straight Connector 1273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5" name="Straight Connector 1274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6" name="Straight Connector 1275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7" name="Straight Connector 1276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278" name="Picture 1277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grpSp>
        <p:nvGrpSpPr>
          <p:cNvPr id="1430" name="Group 1429"/>
          <p:cNvGrpSpPr/>
          <p:nvPr/>
        </p:nvGrpSpPr>
        <p:grpSpPr>
          <a:xfrm>
            <a:off x="407994" y="1158550"/>
            <a:ext cx="5523268" cy="2083415"/>
            <a:chOff x="572732" y="1200112"/>
            <a:chExt cx="11279224" cy="4569559"/>
          </a:xfrm>
        </p:grpSpPr>
        <p:grpSp>
          <p:nvGrpSpPr>
            <p:cNvPr id="1431" name="Group 1430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1960" name="Group 195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129" name="Group 212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131" name="Group 213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33" name="Oval 213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34" name="Rectangle 213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32" name="Heart 213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30" name="TextBox 212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961" name="Group 196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123" name="Group 212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125" name="Group 212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27" name="Oval 212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28" name="Rectangle 212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26" name="TextBox 212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124" name="Picture 212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962" name="Group 196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117" name="Group 211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119" name="Group 211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21" name="Oval 212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22" name="Rectangle 212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20" name="TextBox 211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118" name="Picture 211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963" name="Group 196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109" name="Group 210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111" name="Group 211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15" name="Oval 21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16" name="Rectangle 21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112" name="Picture 211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113" name="Rounded Rectangle 211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14" name="Rounded Rectangle 211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10" name="TextBox 210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964" name="Group 196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100" name="Group 209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102" name="Group 210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107" name="Oval 210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108" name="Rectangle 210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103" name="Teardrop 210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04" name="Teardrop 210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05" name="Rounded Rectangle 210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06" name="Rounded Rectangle 210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01" name="TextBox 210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965" name="Group 196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083" name="Group 208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085" name="Group 208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98" name="Oval 209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99" name="Rectangle 209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086" name="Group 208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087" name="Group 208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092" name="Oval 209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93" name="Rectangle 209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94" name="Rectangle 209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095" name="Straight Connector 209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96" name="Straight Connector 209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97" name="Straight Connector 209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088" name="Straight Connector 208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89" name="Straight Connector 208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90" name="Straight Connector 208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91" name="Straight Connector 209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084" name="TextBox 208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966" name="Group 196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077" name="Group 207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079" name="Group 207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81" name="Oval 20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82" name="Rectangle 20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80" name="TextBox 207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078" name="Picture 207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967" name="Group 196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061" name="Group 206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075" name="Oval 207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76" name="Rectangle 207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062" name="Group 206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069" name="Oval 206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70" name="Rectangle 206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71" name="Rectangle 207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072" name="Straight Connector 207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073" name="Straight Connector 207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074" name="Straight Connector 207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063" name="Straight Connector 206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064" name="Picture 206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065" name="Straight Connector 206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066" name="Straight Connector 206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067" name="Straight Connector 206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068" name="TextBox 206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968" name="Group 196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054" name="Group 205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059" name="Oval 20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60" name="Rectangle 20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55" name="Lightning Bolt 205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56" name="TextBox 205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057" name="Oval 205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58" name="Oval 205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969" name="Group 196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046" name="Group 204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050" name="Group 204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052" name="Oval 205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53" name="Rectangle 205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51" name="TextBox 205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047" name="Picture 204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048" name="Rounded Rectangle 204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49" name="Rounded Rectangle 204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970" name="Group 196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040" name="Group 203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042" name="Group 204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044" name="Oval 204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45" name="Rectangle 204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43" name="TextBox 204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041" name="Picture 204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971" name="Group 197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032" name="Group 203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034" name="Group 203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38" name="Oval 203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39" name="Rectangle 203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035" name="Picture 203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036" name="Rounded Rectangle 203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37" name="Rounded Rectangle 203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33" name="TextBox 203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972" name="Group 197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023" name="Group 202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025" name="Group 202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30" name="Oval 202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31" name="Rectangle 203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026" name="Teardrop 202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27" name="Teardrop 202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28" name="Rounded Rectangle 202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29" name="Rounded Rectangle 202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24" name="TextBox 202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973" name="Group 197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006" name="Group 200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008" name="Group 200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021" name="Oval 202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022" name="Rectangle 202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009" name="Group 200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010" name="Group 200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015" name="Oval 201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16" name="Rectangle 201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017" name="Rectangle 201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018" name="Straight Connector 201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19" name="Straight Connector 201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020" name="Straight Connector 201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011" name="Straight Connector 201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12" name="Straight Connector 201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13" name="Straight Connector 201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014" name="Straight Connector 201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007" name="TextBox 200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974" name="Group 197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001" name="Group 200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004" name="Oval 200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05" name="Rectangle 200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002" name="Chord 200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03" name="TextBox 200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975" name="Group 197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985" name="Group 198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999" name="Oval 199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000" name="Rectangle 199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986" name="Group 198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993" name="Oval 199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94" name="Rectangle 199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95" name="Rectangle 199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996" name="Straight Connector 199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997" name="Straight Connector 199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998" name="Straight Connector 199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987" name="Straight Connector 198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988" name="Picture 198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989" name="Straight Connector 198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990" name="Straight Connector 198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991" name="Straight Connector 199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992" name="TextBox 199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1976" name="Straight Connector 197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77" name="Straight Connector 197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78" name="Straight Connector 197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79" name="Straight Connector 197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0" name="Straight Connector 197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1" name="Straight Connector 198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2" name="Straight Connector 198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83" name="Straight Connector 198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984" name="Picture 198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432" name="Group 1431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1785" name="Group 178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954" name="Group 195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956" name="Group 195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58" name="Oval 195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59" name="Rectangle 195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57" name="Heart 195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955" name="TextBox 195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786" name="Group 178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948" name="Group 194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950" name="Group 194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52" name="Oval 195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53" name="Rectangle 195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51" name="TextBox 195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949" name="Picture 194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787" name="Group 178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942" name="Group 194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944" name="Group 194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46" name="Oval 194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47" name="Rectangle 194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45" name="TextBox 194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943" name="Picture 194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788" name="Group 178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934" name="Group 193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936" name="Group 193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40" name="Oval 193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41" name="Rectangle 194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937" name="Picture 193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938" name="Rounded Rectangle 193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39" name="Rounded Rectangle 193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935" name="TextBox 193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789" name="Group 178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925" name="Group 192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927" name="Group 192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32" name="Oval 19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33" name="Rectangle 19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28" name="Teardrop 192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29" name="Teardrop 192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30" name="Rounded Rectangle 192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31" name="Rounded Rectangle 193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926" name="TextBox 192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790" name="Group 178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908" name="Group 190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910" name="Group 190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23" name="Oval 192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24" name="Rectangle 192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911" name="Group 191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912" name="Group 191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917" name="Oval 191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918" name="Rectangle 191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919" name="Rectangle 191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920" name="Straight Connector 191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921" name="Straight Connector 192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922" name="Straight Connector 192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913" name="Straight Connector 191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914" name="Straight Connector 191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915" name="Straight Connector 191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916" name="Straight Connector 191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909" name="TextBox 190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791" name="Group 179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902" name="Group 190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904" name="Group 190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906" name="Oval 190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907" name="Rectangle 190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905" name="TextBox 190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903" name="Picture 190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792" name="Group 179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886" name="Group 188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900" name="Oval 189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901" name="Rectangle 190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887" name="Group 188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894" name="Oval 189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95" name="Rectangle 189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96" name="Rectangle 189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897" name="Straight Connector 189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98" name="Straight Connector 189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99" name="Straight Connector 189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888" name="Straight Connector 188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889" name="Picture 188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890" name="Straight Connector 188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91" name="Straight Connector 189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92" name="Straight Connector 189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893" name="TextBox 189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793" name="Group 179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879" name="Group 187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884" name="Oval 188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85" name="Rectangle 188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80" name="Lightning Bolt 187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81" name="TextBox 188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882" name="Oval 188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83" name="Oval 188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794" name="Group 179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871" name="Group 187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875" name="Group 187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877" name="Oval 187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78" name="Rectangle 187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876" name="TextBox 187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872" name="Picture 187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873" name="Rounded Rectangle 187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74" name="Rounded Rectangle 187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795" name="Group 179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865" name="Group 186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867" name="Group 186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869" name="Oval 186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70" name="Rectangle 186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868" name="TextBox 186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866" name="Picture 186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796" name="Group 179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857" name="Group 185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859" name="Group 185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863" name="Oval 18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64" name="Rectangle 18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860" name="Picture 185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861" name="Rounded Rectangle 186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62" name="Rounded Rectangle 186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58" name="TextBox 185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797" name="Group 179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848" name="Group 184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850" name="Group 184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855" name="Oval 185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56" name="Rectangle 185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851" name="Teardrop 185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52" name="Teardrop 185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53" name="Rounded Rectangle 185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54" name="Rounded Rectangle 185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49" name="TextBox 184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798" name="Group 179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831" name="Group 183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833" name="Group 183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846" name="Oval 184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847" name="Rectangle 184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834" name="Group 183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835" name="Group 183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840" name="Oval 183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841" name="Rectangle 184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842" name="Rectangle 184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843" name="Straight Connector 184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844" name="Straight Connector 184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845" name="Straight Connector 184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836" name="Straight Connector 183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837" name="Straight Connector 183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838" name="Straight Connector 183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839" name="Straight Connector 183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832" name="TextBox 183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799" name="Group 179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826" name="Group 182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829" name="Oval 182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30" name="Rectangle 182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827" name="Chord 182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28" name="TextBox 182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800" name="Group 179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810" name="Group 180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824" name="Oval 182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25" name="Rectangle 182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811" name="Group 181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818" name="Oval 181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19" name="Rectangle 181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820" name="Rectangle 181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821" name="Straight Connector 182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22" name="Straight Connector 182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823" name="Straight Connector 182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812" name="Straight Connector 181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813" name="Picture 181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814" name="Straight Connector 181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15" name="Straight Connector 181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816" name="Straight Connector 181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817" name="TextBox 181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1801" name="Straight Connector 180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2" name="Straight Connector 180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3" name="Straight Connector 180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4" name="Straight Connector 180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5" name="Straight Connector 180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6" name="Straight Connector 180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7" name="Straight Connector 180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8" name="Straight Connector 180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809" name="Picture 180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433" name="Group 1432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1610" name="Group 160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779" name="Group 177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781" name="Group 178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83" name="Oval 178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84" name="Rectangle 178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82" name="Heart 178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80" name="TextBox 177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611" name="Group 161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773" name="Group 177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775" name="Group 177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77" name="Oval 177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78" name="Rectangle 177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76" name="TextBox 177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774" name="Picture 177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612" name="Group 161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767" name="Group 176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769" name="Group 176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71" name="Oval 177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72" name="Rectangle 177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70" name="TextBox 176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768" name="Picture 176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613" name="Group 161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759" name="Group 175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761" name="Group 176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65" name="Oval 176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66" name="Rectangle 176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762" name="Picture 176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763" name="Rounded Rectangle 176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64" name="Rounded Rectangle 176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60" name="TextBox 175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614" name="Group 161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750" name="Group 174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752" name="Group 175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57" name="Oval 17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58" name="Rectangle 17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53" name="Teardrop 175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54" name="Teardrop 175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55" name="Rounded Rectangle 175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56" name="Rounded Rectangle 175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51" name="TextBox 175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615" name="Group 161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733" name="Group 173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735" name="Group 173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48" name="Oval 174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49" name="Rectangle 174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736" name="Group 173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737" name="Group 173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742" name="Oval 174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743" name="Rectangle 174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744" name="Rectangle 174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745" name="Straight Connector 174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746" name="Straight Connector 174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747" name="Straight Connector 174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738" name="Straight Connector 173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739" name="Straight Connector 173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740" name="Straight Connector 173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741" name="Straight Connector 174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734" name="TextBox 173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616" name="Group 161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727" name="Group 172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729" name="Group 172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731" name="Oval 173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32" name="Rectangle 173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30" name="TextBox 172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728" name="Picture 172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617" name="Group 161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711" name="Group 171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725" name="Oval 172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26" name="Rectangle 172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712" name="Group 171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719" name="Oval 171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20" name="Rectangle 171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21" name="Rectangle 172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722" name="Straight Connector 172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23" name="Straight Connector 172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24" name="Straight Connector 172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713" name="Straight Connector 171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714" name="Picture 171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715" name="Straight Connector 171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716" name="Straight Connector 171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717" name="Straight Connector 171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718" name="TextBox 171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618" name="Group 161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704" name="Group 170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709" name="Oval 170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710" name="Rectangle 170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705" name="Lightning Bolt 170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06" name="TextBox 170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707" name="Oval 170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08" name="Oval 170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619" name="Group 161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696" name="Group 169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700" name="Group 169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702" name="Oval 170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703" name="Rectangle 170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701" name="TextBox 170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697" name="Picture 169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698" name="Rounded Rectangle 169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99" name="Rounded Rectangle 169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620" name="Group 161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690" name="Group 168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692" name="Group 169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694" name="Oval 169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95" name="Rectangle 169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93" name="TextBox 169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691" name="Picture 169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621" name="Group 162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682" name="Group 168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684" name="Group 168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88" name="Oval 168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89" name="Rectangle 168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685" name="Picture 168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686" name="Rounded Rectangle 168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87" name="Rounded Rectangle 168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83" name="TextBox 168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622" name="Group 162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673" name="Group 167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675" name="Group 167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80" name="Oval 167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81" name="Rectangle 168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76" name="Teardrop 167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77" name="Teardrop 167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78" name="Rounded Rectangle 167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79" name="Rounded Rectangle 167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74" name="TextBox 167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623" name="Group 162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656" name="Group 165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658" name="Group 165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71" name="Oval 167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72" name="Rectangle 167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659" name="Group 165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660" name="Group 165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665" name="Oval 166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666" name="Rectangle 166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667" name="Rectangle 166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668" name="Straight Connector 166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669" name="Straight Connector 166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670" name="Straight Connector 166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661" name="Straight Connector 166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662" name="Straight Connector 166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663" name="Straight Connector 166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664" name="Straight Connector 166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657" name="TextBox 165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624" name="Group 162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651" name="Group 165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654" name="Oval 165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55" name="Rectangle 165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52" name="Chord 165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653" name="TextBox 165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625" name="Group 162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635" name="Group 163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649" name="Oval 164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50" name="Rectangle 164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636" name="Group 163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643" name="Oval 164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44" name="Rectangle 164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645" name="Rectangle 164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646" name="Straight Connector 164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647" name="Straight Connector 164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648" name="Straight Connector 164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637" name="Straight Connector 163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638" name="Picture 163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639" name="Straight Connector 163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40" name="Straight Connector 163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641" name="Straight Connector 164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42" name="TextBox 164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1626" name="Straight Connector 162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27" name="Straight Connector 162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28" name="Straight Connector 162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29" name="Straight Connector 162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0" name="Straight Connector 162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1" name="Straight Connector 163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2" name="Straight Connector 163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33" name="Straight Connector 163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634" name="Picture 163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1434" name="Group 1433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1435" name="Group 143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1604" name="Group 160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1606" name="Group 160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08" name="Oval 160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09" name="Rectangle 160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07" name="Heart 160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605" name="TextBox 160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436" name="Group 143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1598" name="Group 159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1600" name="Group 159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602" name="Oval 160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603" name="Rectangle 160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601" name="TextBox 160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599" name="Picture 159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1437" name="Group 143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1592" name="Group 159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1594" name="Group 159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96" name="Oval 159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97" name="Rectangle 159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95" name="TextBox 159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593" name="Picture 159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1438" name="Group 143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1584" name="Group 158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586" name="Group 158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90" name="Oval 158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91" name="Rectangle 159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587" name="Picture 158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588" name="Rounded Rectangle 158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9" name="Rounded Rectangle 158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85" name="TextBox 158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439" name="Group 143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1575" name="Group 157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577" name="Group 157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82" name="Oval 158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83" name="Rectangle 158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78" name="Teardrop 157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79" name="Teardrop 157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0" name="Rounded Rectangle 157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81" name="Rounded Rectangle 158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76" name="TextBox 157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440" name="Group 143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1558" name="Group 155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560" name="Group 155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73" name="Oval 157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74" name="Rectangle 157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561" name="Group 156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562" name="Group 156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567" name="Oval 156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568" name="Rectangle 156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569" name="Rectangle 156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570" name="Straight Connector 156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571" name="Straight Connector 157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572" name="Straight Connector 157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563" name="Straight Connector 156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564" name="Straight Connector 156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565" name="Straight Connector 156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566" name="Straight Connector 156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559" name="TextBox 155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441" name="Group 144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1552" name="Group 155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1554" name="Group 155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56" name="Oval 15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57" name="Rectangle 15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55" name="TextBox 155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553" name="Picture 155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1442" name="Group 144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1536" name="Group 153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550" name="Oval 154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51" name="Rectangle 155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537" name="Group 153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544" name="Oval 154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45" name="Rectangle 154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46" name="Rectangle 154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547" name="Straight Connector 154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548" name="Straight Connector 154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549" name="Straight Connector 154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538" name="Straight Connector 153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539" name="Picture 153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540" name="Straight Connector 153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41" name="Straight Connector 154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42" name="Straight Connector 154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543" name="TextBox 154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443" name="Group 144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1529" name="Group 152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534" name="Oval 153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35" name="Rectangle 153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30" name="Lightning Bolt 152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31" name="TextBox 153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1532" name="Oval 153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33" name="Oval 153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444" name="Group 144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1521" name="Group 152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1525" name="Group 152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527" name="Oval 152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28" name="Rectangle 152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26" name="TextBox 152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522" name="Picture 152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1523" name="Rounded Rectangle 152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524" name="Rounded Rectangle 152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1445" name="Group 144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1515" name="Group 151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1517" name="Group 151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1519" name="Oval 151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20" name="Rectangle 151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18" name="TextBox 151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1516" name="Picture 151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1446" name="Group 144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1507" name="Group 150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1509" name="Group 150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13" name="Oval 151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14" name="Rectangle 151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1510" name="Picture 150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1511" name="Rounded Rectangle 151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12" name="Rounded Rectangle 151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508" name="TextBox 150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447" name="Group 144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1498" name="Group 149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1500" name="Group 149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505" name="Oval 150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506" name="Rectangle 150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1501" name="Teardrop 150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2" name="Teardrop 150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3" name="Rounded Rectangle 150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504" name="Rounded Rectangle 150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99" name="TextBox 149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448" name="Group 144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1481" name="Group 148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1483" name="Group 148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1496" name="Oval 149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1497" name="Rectangle 149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484" name="Group 148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1485" name="Group 148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1490" name="Oval 148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491" name="Rectangle 149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1492" name="Rectangle 149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1493" name="Straight Connector 149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494" name="Straight Connector 149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1495" name="Straight Connector 149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1486" name="Straight Connector 148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87" name="Straight Connector 148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88" name="Straight Connector 148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1489" name="Straight Connector 148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1482" name="TextBox 148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449" name="Group 144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1476" name="Group 147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1479" name="Oval 147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80" name="Rectangle 147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1477" name="Chord 147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478" name="TextBox 147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1450" name="Group 144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1460" name="Group 145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1474" name="Oval 147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75" name="Rectangle 147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1461" name="Group 146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1468" name="Oval 146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69" name="Rectangle 146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1470" name="Rectangle 146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1471" name="Straight Connector 147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472" name="Straight Connector 147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473" name="Straight Connector 147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1462" name="Straight Connector 146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1463" name="Picture 146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1464" name="Straight Connector 146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465" name="Straight Connector 146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466" name="Straight Connector 146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467" name="TextBox 146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1451" name="Straight Connector 145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2" name="Straight Connector 145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3" name="Straight Connector 145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4" name="Straight Connector 145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5" name="Straight Connector 145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6" name="Straight Connector 145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7" name="Straight Connector 145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8" name="Straight Connector 145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1459" name="Picture 145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grpSp>
        <p:nvGrpSpPr>
          <p:cNvPr id="2135" name="Group 2134"/>
          <p:cNvGrpSpPr/>
          <p:nvPr/>
        </p:nvGrpSpPr>
        <p:grpSpPr>
          <a:xfrm>
            <a:off x="6144901" y="3444434"/>
            <a:ext cx="5523268" cy="2083415"/>
            <a:chOff x="572732" y="1200112"/>
            <a:chExt cx="11279224" cy="4569559"/>
          </a:xfrm>
        </p:grpSpPr>
        <p:grpSp>
          <p:nvGrpSpPr>
            <p:cNvPr id="2136" name="Group 2135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2665" name="Group 266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834" name="Group 283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836" name="Group 283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38" name="Oval 283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39" name="Rectangle 283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37" name="Heart 283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35" name="TextBox 283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666" name="Group 266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828" name="Group 282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830" name="Group 282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32" name="Oval 28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33" name="Rectangle 28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31" name="TextBox 283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829" name="Picture 282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667" name="Group 266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822" name="Group 282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824" name="Group 282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26" name="Oval 282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27" name="Rectangle 282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25" name="TextBox 282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823" name="Picture 282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668" name="Group 266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814" name="Group 281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816" name="Group 281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20" name="Oval 281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21" name="Rectangle 282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817" name="Picture 281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818" name="Rounded Rectangle 281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19" name="Rounded Rectangle 281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15" name="TextBox 281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669" name="Group 266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805" name="Group 280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807" name="Group 280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12" name="Oval 281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13" name="Rectangle 281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808" name="Teardrop 280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09" name="Teardrop 280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10" name="Rounded Rectangle 280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11" name="Rounded Rectangle 281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06" name="TextBox 280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670" name="Group 266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788" name="Group 278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790" name="Group 278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803" name="Oval 280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804" name="Rectangle 280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791" name="Group 279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792" name="Group 279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797" name="Oval 279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98" name="Rectangle 279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99" name="Rectangle 279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800" name="Straight Connector 279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801" name="Straight Connector 280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802" name="Straight Connector 280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793" name="Straight Connector 279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94" name="Straight Connector 279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95" name="Straight Connector 279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96" name="Straight Connector 279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789" name="TextBox 278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671" name="Group 267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782" name="Group 278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784" name="Group 278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86" name="Oval 278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87" name="Rectangle 278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85" name="TextBox 278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783" name="Picture 278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672" name="Group 267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766" name="Group 276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780" name="Oval 277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81" name="Rectangle 278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767" name="Group 276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774" name="Oval 277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75" name="Rectangle 277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76" name="Rectangle 277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777" name="Straight Connector 277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78" name="Straight Connector 277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79" name="Straight Connector 277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768" name="Straight Connector 276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769" name="Picture 276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770" name="Straight Connector 276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771" name="Straight Connector 277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772" name="Straight Connector 277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773" name="TextBox 277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673" name="Group 267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759" name="Group 275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64" name="Oval 276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65" name="Rectangle 276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60" name="Lightning Bolt 275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61" name="TextBox 276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762" name="Oval 276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63" name="Oval 276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674" name="Group 267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751" name="Group 275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755" name="Group 275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757" name="Oval 27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58" name="Rectangle 27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56" name="TextBox 275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752" name="Picture 275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753" name="Rounded Rectangle 275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54" name="Rounded Rectangle 275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675" name="Group 267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745" name="Group 274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747" name="Group 274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749" name="Oval 274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50" name="Rectangle 274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48" name="TextBox 274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746" name="Picture 274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676" name="Group 267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737" name="Group 273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739" name="Group 273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43" name="Oval 274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44" name="Rectangle 274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740" name="Picture 273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741" name="Rounded Rectangle 274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42" name="Rounded Rectangle 274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38" name="TextBox 273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677" name="Group 267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728" name="Group 272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730" name="Group 272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35" name="Oval 273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36" name="Rectangle 273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731" name="Teardrop 273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32" name="Teardrop 273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33" name="Rounded Rectangle 273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34" name="Rounded Rectangle 273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29" name="TextBox 272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678" name="Group 267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711" name="Group 271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713" name="Group 271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726" name="Oval 272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727" name="Rectangle 272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714" name="Group 271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715" name="Group 271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720" name="Oval 271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21" name="Rectangle 272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722" name="Rectangle 272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723" name="Straight Connector 272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724" name="Straight Connector 272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725" name="Straight Connector 272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716" name="Straight Connector 271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17" name="Straight Connector 271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18" name="Straight Connector 271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719" name="Straight Connector 271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712" name="TextBox 271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679" name="Group 267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706" name="Group 270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709" name="Oval 270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10" name="Rectangle 270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707" name="Chord 270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708" name="TextBox 270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680" name="Group 267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690" name="Group 268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704" name="Oval 270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05" name="Rectangle 270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691" name="Group 269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698" name="Oval 269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99" name="Rectangle 269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700" name="Rectangle 269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701" name="Straight Connector 270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02" name="Straight Connector 270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703" name="Straight Connector 270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692" name="Straight Connector 269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693" name="Picture 269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694" name="Straight Connector 269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95" name="Straight Connector 269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96" name="Straight Connector 269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697" name="TextBox 269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2681" name="Straight Connector 268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2" name="Straight Connector 268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3" name="Straight Connector 268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4" name="Straight Connector 268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5" name="Straight Connector 268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6" name="Straight Connector 268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7" name="Straight Connector 268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8" name="Straight Connector 268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689" name="Picture 268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137" name="Group 2136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2490" name="Group 248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659" name="Group 265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661" name="Group 266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63" name="Oval 266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64" name="Rectangle 266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62" name="Heart 266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60" name="TextBox 265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491" name="Group 249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653" name="Group 265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655" name="Group 265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57" name="Oval 265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58" name="Rectangle 265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56" name="TextBox 265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654" name="Picture 265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492" name="Group 249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647" name="Group 264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649" name="Group 264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51" name="Oval 265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52" name="Rectangle 265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50" name="TextBox 264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648" name="Picture 264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493" name="Group 249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639" name="Group 263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641" name="Group 264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45" name="Oval 264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46" name="Rectangle 264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642" name="Picture 264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643" name="Rounded Rectangle 264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44" name="Rounded Rectangle 264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40" name="TextBox 263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494" name="Group 249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630" name="Group 262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632" name="Group 263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37" name="Oval 263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38" name="Rectangle 263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33" name="Teardrop 263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4" name="Teardrop 263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5" name="Rounded Rectangle 263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6" name="Rounded Rectangle 263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631" name="TextBox 263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495" name="Group 249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613" name="Group 261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615" name="Group 261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28" name="Oval 262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29" name="Rectangle 262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616" name="Group 261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617" name="Group 261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622" name="Oval 262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623" name="Rectangle 262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624" name="Rectangle 262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625" name="Straight Connector 262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626" name="Straight Connector 262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627" name="Straight Connector 262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618" name="Straight Connector 261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619" name="Straight Connector 261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620" name="Straight Connector 261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621" name="Straight Connector 262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614" name="TextBox 261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496" name="Group 249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607" name="Group 260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609" name="Group 260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611" name="Oval 261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612" name="Rectangle 261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610" name="TextBox 260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608" name="Picture 260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497" name="Group 249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591" name="Group 259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605" name="Oval 260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06" name="Rectangle 260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592" name="Group 259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599" name="Oval 259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00" name="Rectangle 259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01" name="Rectangle 260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602" name="Straight Connector 260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03" name="Straight Connector 260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04" name="Straight Connector 260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593" name="Straight Connector 259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594" name="Picture 259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595" name="Straight Connector 259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96" name="Straight Connector 259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97" name="Straight Connector 259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598" name="TextBox 259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498" name="Group 249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584" name="Group 258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589" name="Oval 258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90" name="Rectangle 258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85" name="Lightning Bolt 258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86" name="TextBox 258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587" name="Oval 258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88" name="Oval 258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499" name="Group 249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576" name="Group 257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580" name="Group 257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582" name="Oval 258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83" name="Rectangle 258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581" name="TextBox 258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577" name="Picture 257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578" name="Rounded Rectangle 257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79" name="Rounded Rectangle 257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500" name="Group 249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570" name="Group 256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572" name="Group 257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574" name="Oval 257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75" name="Rectangle 257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573" name="TextBox 257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571" name="Picture 257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501" name="Group 250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562" name="Group 256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564" name="Group 256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568" name="Oval 256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69" name="Rectangle 256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565" name="Picture 256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566" name="Rounded Rectangle 256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67" name="Rounded Rectangle 256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63" name="TextBox 256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502" name="Group 250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553" name="Group 255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555" name="Group 255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560" name="Oval 255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61" name="Rectangle 256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556" name="Teardrop 255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57" name="Teardrop 255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58" name="Rounded Rectangle 255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59" name="Rounded Rectangle 255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54" name="TextBox 255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503" name="Group 250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536" name="Group 253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538" name="Group 253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551" name="Oval 255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552" name="Rectangle 255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539" name="Group 253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540" name="Group 253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545" name="Oval 254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546" name="Rectangle 254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547" name="Rectangle 254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548" name="Straight Connector 254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549" name="Straight Connector 254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550" name="Straight Connector 254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541" name="Straight Connector 254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542" name="Straight Connector 254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543" name="Straight Connector 254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544" name="Straight Connector 254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537" name="TextBox 253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504" name="Group 250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531" name="Group 253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534" name="Oval 253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35" name="Rectangle 253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532" name="Chord 253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533" name="TextBox 253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505" name="Group 250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515" name="Group 251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529" name="Oval 252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30" name="Rectangle 252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516" name="Group 251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523" name="Oval 252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24" name="Rectangle 252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525" name="Rectangle 252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526" name="Straight Connector 252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527" name="Straight Connector 252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528" name="Straight Connector 252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517" name="Straight Connector 251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518" name="Picture 251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519" name="Straight Connector 251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20" name="Straight Connector 251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21" name="Straight Connector 252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522" name="TextBox 252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2506" name="Straight Connector 250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07" name="Straight Connector 250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08" name="Straight Connector 250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09" name="Straight Connector 250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0" name="Straight Connector 250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1" name="Straight Connector 251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2" name="Straight Connector 251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13" name="Straight Connector 251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514" name="Picture 251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138" name="Group 2137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2315" name="Group 231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484" name="Group 248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486" name="Group 248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88" name="Oval 248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89" name="Rectangle 248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87" name="Heart 248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85" name="TextBox 248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316" name="Group 231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478" name="Group 247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480" name="Group 247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82" name="Oval 248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83" name="Rectangle 248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81" name="TextBox 248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479" name="Picture 247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317" name="Group 231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472" name="Group 247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474" name="Group 247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76" name="Oval 247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77" name="Rectangle 247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75" name="TextBox 247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473" name="Picture 247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318" name="Group 231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464" name="Group 246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466" name="Group 246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70" name="Oval 246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71" name="Rectangle 247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467" name="Picture 246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468" name="Rounded Rectangle 246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69" name="Rounded Rectangle 246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65" name="TextBox 246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319" name="Group 231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455" name="Group 245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457" name="Group 245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62" name="Oval 24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63" name="Rectangle 24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58" name="Teardrop 245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59" name="Teardrop 245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60" name="Rounded Rectangle 245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61" name="Rounded Rectangle 246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56" name="TextBox 245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320" name="Group 231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438" name="Group 243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440" name="Group 243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53" name="Oval 245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54" name="Rectangle 245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441" name="Group 244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442" name="Group 244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447" name="Oval 244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448" name="Rectangle 244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449" name="Rectangle 244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450" name="Straight Connector 244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451" name="Straight Connector 245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452" name="Straight Connector 245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443" name="Straight Connector 244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44" name="Straight Connector 244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45" name="Straight Connector 244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446" name="Straight Connector 244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439" name="TextBox 243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321" name="Group 232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432" name="Group 243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434" name="Group 243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436" name="Oval 243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37" name="Rectangle 243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35" name="TextBox 243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433" name="Picture 243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322" name="Group 232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416" name="Group 241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430" name="Oval 242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31" name="Rectangle 243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417" name="Group 241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424" name="Oval 242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25" name="Rectangle 242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26" name="Rectangle 242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427" name="Straight Connector 242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428" name="Straight Connector 242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429" name="Straight Connector 242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418" name="Straight Connector 241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419" name="Picture 241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420" name="Straight Connector 241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21" name="Straight Connector 242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22" name="Straight Connector 242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423" name="TextBox 242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323" name="Group 232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409" name="Group 240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414" name="Oval 241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415" name="Rectangle 241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410" name="Lightning Bolt 240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11" name="TextBox 241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412" name="Oval 241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13" name="Oval 241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324" name="Group 232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401" name="Group 240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405" name="Group 240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407" name="Oval 240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08" name="Rectangle 240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406" name="TextBox 240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402" name="Picture 240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403" name="Rounded Rectangle 240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404" name="Rounded Rectangle 240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325" name="Group 232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395" name="Group 239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397" name="Group 239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399" name="Oval 239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400" name="Rectangle 239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98" name="TextBox 239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396" name="Picture 239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326" name="Group 232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387" name="Group 238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389" name="Group 238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93" name="Oval 239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94" name="Rectangle 239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390" name="Picture 238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391" name="Rounded Rectangle 239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92" name="Rounded Rectangle 239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88" name="TextBox 238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327" name="Group 232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378" name="Group 237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380" name="Group 237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85" name="Oval 238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86" name="Rectangle 238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81" name="Teardrop 238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82" name="Teardrop 238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83" name="Rounded Rectangle 238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84" name="Rounded Rectangle 238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79" name="TextBox 237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328" name="Group 232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361" name="Group 236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363" name="Group 236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76" name="Oval 237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77" name="Rectangle 237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364" name="Group 236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365" name="Group 236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370" name="Oval 236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371" name="Rectangle 237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372" name="Rectangle 237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373" name="Straight Connector 237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374" name="Straight Connector 237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375" name="Straight Connector 237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366" name="Straight Connector 236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367" name="Straight Connector 236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368" name="Straight Connector 236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369" name="Straight Connector 236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362" name="TextBox 236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329" name="Group 232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356" name="Group 235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359" name="Oval 23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60" name="Rectangle 23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57" name="Chord 235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358" name="TextBox 235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330" name="Group 232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340" name="Group 233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354" name="Oval 235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55" name="Rectangle 235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341" name="Group 234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348" name="Oval 234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49" name="Rectangle 234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350" name="Rectangle 234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351" name="Straight Connector 235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52" name="Straight Connector 235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353" name="Straight Connector 235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342" name="Straight Connector 234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343" name="Picture 234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344" name="Straight Connector 234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345" name="Straight Connector 234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346" name="Straight Connector 234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347" name="TextBox 234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2331" name="Straight Connector 233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2" name="Straight Connector 233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3" name="Straight Connector 233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4" name="Straight Connector 233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5" name="Straight Connector 233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6" name="Straight Connector 233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7" name="Straight Connector 233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38" name="Straight Connector 233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339" name="Picture 233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139" name="Group 2138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2140" name="Group 213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2309" name="Group 230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2311" name="Group 231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13" name="Oval 231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14" name="Rectangle 231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12" name="Heart 231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310" name="TextBox 230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141" name="Group 214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2303" name="Group 230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2305" name="Group 230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07" name="Oval 230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08" name="Rectangle 230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06" name="TextBox 230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304" name="Picture 230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142" name="Group 214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2297" name="Group 229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2299" name="Group 229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301" name="Oval 230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302" name="Rectangle 230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300" name="TextBox 229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298" name="Picture 229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143" name="Group 214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289" name="Group 228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291" name="Group 229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95" name="Oval 229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96" name="Rectangle 229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292" name="Picture 229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293" name="Rounded Rectangle 229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94" name="Rounded Rectangle 229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90" name="TextBox 228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144" name="Group 214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280" name="Group 227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282" name="Group 228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87" name="Oval 22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88" name="Rectangle 22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83" name="Teardrop 228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84" name="Teardrop 228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85" name="Rounded Rectangle 228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86" name="Rounded Rectangle 228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81" name="TextBox 228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145" name="Group 214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263" name="Group 226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265" name="Group 226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78" name="Oval 227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79" name="Rectangle 227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266" name="Group 226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267" name="Group 226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272" name="Oval 227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273" name="Rectangle 227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274" name="Rectangle 227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275" name="Straight Connector 227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276" name="Straight Connector 227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277" name="Straight Connector 227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268" name="Straight Connector 226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269" name="Straight Connector 226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270" name="Straight Connector 226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271" name="Straight Connector 227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264" name="TextBox 226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146" name="Group 214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257" name="Group 225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259" name="Group 225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61" name="Oval 226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62" name="Rectangle 226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60" name="TextBox 225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258" name="Picture 225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147" name="Group 214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241" name="Group 224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255" name="Oval 225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56" name="Rectangle 225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242" name="Group 224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249" name="Oval 224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50" name="Rectangle 224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51" name="Rectangle 225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252" name="Straight Connector 225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253" name="Straight Connector 225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254" name="Straight Connector 225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243" name="Straight Connector 224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244" name="Picture 224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245" name="Straight Connector 224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46" name="Straight Connector 224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47" name="Straight Connector 224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248" name="TextBox 224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148" name="Group 214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234" name="Group 223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239" name="Oval 223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40" name="Rectangle 223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35" name="Lightning Bolt 223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36" name="TextBox 223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237" name="Oval 223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38" name="Oval 223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149" name="Group 214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226" name="Group 222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230" name="Group 222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232" name="Oval 223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33" name="Rectangle 223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31" name="TextBox 223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227" name="Picture 222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228" name="Rounded Rectangle 222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229" name="Rounded Rectangle 222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150" name="Group 214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220" name="Group 221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222" name="Group 222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224" name="Oval 222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25" name="Rectangle 222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23" name="TextBox 222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221" name="Picture 222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151" name="Group 215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212" name="Group 221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214" name="Group 221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18" name="Oval 221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19" name="Rectangle 221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215" name="Picture 221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216" name="Rounded Rectangle 221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17" name="Rounded Rectangle 221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13" name="TextBox 221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152" name="Group 215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203" name="Group 220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205" name="Group 220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10" name="Oval 220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11" name="Rectangle 221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206" name="Teardrop 220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07" name="Teardrop 220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08" name="Rounded Rectangle 220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209" name="Rounded Rectangle 220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204" name="TextBox 220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153" name="Group 215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186" name="Group 218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188" name="Group 218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201" name="Oval 220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202" name="Rectangle 220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189" name="Group 218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190" name="Group 218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195" name="Oval 219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196" name="Rectangle 219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197" name="Rectangle 219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198" name="Straight Connector 219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199" name="Straight Connector 219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200" name="Straight Connector 219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191" name="Straight Connector 219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192" name="Straight Connector 219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193" name="Straight Connector 219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194" name="Straight Connector 219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187" name="TextBox 218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154" name="Group 215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181" name="Group 218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184" name="Oval 218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85" name="Rectangle 218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182" name="Chord 218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183" name="TextBox 218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155" name="Group 215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165" name="Group 216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179" name="Oval 217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80" name="Rectangle 217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166" name="Group 216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173" name="Oval 217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74" name="Rectangle 217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175" name="Rectangle 217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176" name="Straight Connector 217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177" name="Straight Connector 217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178" name="Straight Connector 217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167" name="Straight Connector 216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168" name="Picture 216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169" name="Straight Connector 216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170" name="Straight Connector 216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171" name="Straight Connector 217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172" name="TextBox 217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2156" name="Straight Connector 215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7" name="Straight Connector 215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8" name="Straight Connector 215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9" name="Straight Connector 215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0" name="Straight Connector 215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1" name="Straight Connector 216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2" name="Straight Connector 216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3" name="Straight Connector 216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164" name="Picture 216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grpSp>
        <p:nvGrpSpPr>
          <p:cNvPr id="2840" name="Group 2839"/>
          <p:cNvGrpSpPr/>
          <p:nvPr/>
        </p:nvGrpSpPr>
        <p:grpSpPr>
          <a:xfrm>
            <a:off x="6144901" y="1158550"/>
            <a:ext cx="5523268" cy="2083415"/>
            <a:chOff x="572732" y="1200112"/>
            <a:chExt cx="11279224" cy="4569559"/>
          </a:xfrm>
        </p:grpSpPr>
        <p:grpSp>
          <p:nvGrpSpPr>
            <p:cNvPr id="2841" name="Group 2840"/>
            <p:cNvGrpSpPr/>
            <p:nvPr/>
          </p:nvGrpSpPr>
          <p:grpSpPr>
            <a:xfrm>
              <a:off x="572732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3370" name="Group 336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539" name="Group 353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541" name="Group 354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43" name="Oval 354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44" name="Rectangle 354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42" name="Heart 354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40" name="TextBox 353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371" name="Group 337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533" name="Group 353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535" name="Group 353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37" name="Oval 353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38" name="Rectangle 353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36" name="TextBox 353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534" name="Picture 353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3372" name="Group 337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527" name="Group 352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529" name="Group 352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31" name="Oval 353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32" name="Rectangle 353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30" name="TextBox 352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528" name="Picture 352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3373" name="Group 337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3519" name="Group 351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521" name="Group 352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25" name="Oval 352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26" name="Rectangle 352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522" name="Picture 352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523" name="Rounded Rectangle 352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24" name="Rounded Rectangle 352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20" name="TextBox 351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374" name="Group 337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3510" name="Group 350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512" name="Group 351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17" name="Oval 351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18" name="Rectangle 351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513" name="Teardrop 351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14" name="Teardrop 351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15" name="Rounded Rectangle 351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16" name="Rounded Rectangle 351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511" name="TextBox 351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375" name="Group 337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3493" name="Group 349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495" name="Group 349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508" name="Oval 350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509" name="Rectangle 350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496" name="Group 349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497" name="Group 349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502" name="Oval 350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503" name="Rectangle 350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504" name="Rectangle 350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505" name="Straight Connector 350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506" name="Straight Connector 350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507" name="Straight Connector 350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498" name="Straight Connector 349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99" name="Straight Connector 349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500" name="Straight Connector 349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501" name="Straight Connector 350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494" name="TextBox 349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376" name="Group 337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487" name="Group 348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3489" name="Group 348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91" name="Oval 349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92" name="Rectangle 349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90" name="TextBox 348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488" name="Picture 348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3377" name="Group 337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3471" name="Group 347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85" name="Oval 348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6" name="Rectangle 348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472" name="Group 347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479" name="Oval 347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0" name="Rectangle 347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81" name="Rectangle 348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482" name="Straight Connector 348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83" name="Straight Connector 348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84" name="Straight Connector 348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473" name="Straight Connector 347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474" name="Picture 347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475" name="Straight Connector 347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76" name="Straight Connector 347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77" name="Straight Connector 347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478" name="TextBox 347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378" name="Group 337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3464" name="Group 346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469" name="Oval 346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70" name="Rectangle 346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65" name="Lightning Bolt 346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66" name="TextBox 346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467" name="Oval 346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68" name="Oval 346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379" name="Group 337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3456" name="Group 345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3460" name="Group 345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462" name="Oval 34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63" name="Rectangle 34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61" name="TextBox 346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457" name="Picture 345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3458" name="Rounded Rectangle 345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59" name="Rounded Rectangle 345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380" name="Group 337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3450" name="Group 344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3452" name="Group 345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454" name="Oval 345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55" name="Rectangle 345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53" name="TextBox 345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451" name="Picture 345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3381" name="Group 338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3442" name="Group 344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444" name="Group 344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48" name="Oval 344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49" name="Rectangle 344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445" name="Picture 344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446" name="Rounded Rectangle 344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47" name="Rounded Rectangle 344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43" name="TextBox 344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382" name="Group 338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3433" name="Group 343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435" name="Group 343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40" name="Oval 343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41" name="Rectangle 344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436" name="Teardrop 343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37" name="Teardrop 343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38" name="Rounded Rectangle 343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39" name="Rounded Rectangle 343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34" name="TextBox 343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383" name="Group 338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3416" name="Group 341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418" name="Group 341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431" name="Oval 343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432" name="Rectangle 343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419" name="Group 341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420" name="Group 341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425" name="Oval 342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426" name="Rectangle 342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427" name="Rectangle 342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428" name="Straight Connector 342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429" name="Straight Connector 342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430" name="Straight Connector 342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421" name="Straight Connector 342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22" name="Straight Connector 342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23" name="Straight Connector 342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424" name="Straight Connector 342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417" name="TextBox 341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384" name="Group 338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3411" name="Group 341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414" name="Oval 341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15" name="Rectangle 341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412" name="Chord 341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413" name="TextBox 341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385" name="Group 338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3395" name="Group 339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409" name="Oval 340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10" name="Rectangle 340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396" name="Group 339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403" name="Oval 340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04" name="Rectangle 340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405" name="Rectangle 340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406" name="Straight Connector 340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07" name="Straight Connector 340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408" name="Straight Connector 340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397" name="Straight Connector 339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398" name="Picture 339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399" name="Straight Connector 339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00" name="Straight Connector 339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401" name="Straight Connector 340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402" name="TextBox 340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3386" name="Straight Connector 338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7" name="Straight Connector 338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8" name="Straight Connector 338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9" name="Straight Connector 338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0" name="Straight Connector 338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1" name="Straight Connector 339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2" name="Straight Connector 339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3" name="Straight Connector 339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394" name="Picture 339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842" name="Group 2841"/>
            <p:cNvGrpSpPr/>
            <p:nvPr/>
          </p:nvGrpSpPr>
          <p:grpSpPr>
            <a:xfrm>
              <a:off x="683153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3195" name="Group 319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364" name="Group 336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366" name="Group 336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68" name="Oval 336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69" name="Rectangle 336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67" name="Heart 336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365" name="TextBox 336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196" name="Group 319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358" name="Group 335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360" name="Group 335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62" name="Oval 336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63" name="Rectangle 336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61" name="TextBox 336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359" name="Picture 335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3197" name="Group 319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352" name="Group 335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354" name="Group 335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56" name="Oval 33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57" name="Rectangle 33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55" name="TextBox 335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353" name="Picture 335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3198" name="Group 319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3344" name="Group 334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346" name="Group 334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50" name="Oval 334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51" name="Rectangle 335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347" name="Picture 334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348" name="Rounded Rectangle 334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9" name="Rounded Rectangle 334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345" name="TextBox 334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199" name="Group 319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3335" name="Group 333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337" name="Group 333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42" name="Oval 334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43" name="Rectangle 334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38" name="Teardrop 333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39" name="Teardrop 333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0" name="Rounded Rectangle 333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41" name="Rounded Rectangle 334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336" name="TextBox 333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200" name="Group 319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3318" name="Group 331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320" name="Group 331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33" name="Oval 333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34" name="Rectangle 333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321" name="Group 332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322" name="Group 332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327" name="Oval 332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328" name="Rectangle 332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329" name="Rectangle 332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330" name="Straight Connector 332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331" name="Straight Connector 333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332" name="Straight Connector 333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323" name="Straight Connector 332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24" name="Straight Connector 332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25" name="Straight Connector 332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326" name="Straight Connector 332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319" name="TextBox 331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201" name="Group 320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312" name="Group 331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3314" name="Group 331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316" name="Oval 331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317" name="Rectangle 331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315" name="TextBox 331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313" name="Picture 331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3202" name="Group 320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3296" name="Group 329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310" name="Oval 330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11" name="Rectangle 331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297" name="Group 329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304" name="Oval 330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05" name="Rectangle 330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306" name="Rectangle 330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307" name="Straight Connector 330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308" name="Straight Connector 330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309" name="Straight Connector 330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298" name="Straight Connector 329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299" name="Picture 329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300" name="Straight Connector 329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301" name="Straight Connector 330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302" name="Straight Connector 330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303" name="TextBox 330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203" name="Group 320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3289" name="Group 328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294" name="Oval 329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95" name="Rectangle 329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90" name="Lightning Bolt 328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91" name="TextBox 329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292" name="Oval 329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93" name="Oval 329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04" name="Group 320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3281" name="Group 328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3285" name="Group 328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287" name="Oval 32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88" name="Rectangle 32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286" name="TextBox 328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282" name="Picture 328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3283" name="Rounded Rectangle 328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84" name="Rounded Rectangle 328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205" name="Group 320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3275" name="Group 327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3277" name="Group 327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279" name="Oval 327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80" name="Rectangle 327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278" name="TextBox 327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276" name="Picture 327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3206" name="Group 320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3267" name="Group 326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269" name="Group 326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273" name="Oval 327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74" name="Rectangle 327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270" name="Picture 326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271" name="Rounded Rectangle 327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72" name="Rounded Rectangle 327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68" name="TextBox 326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207" name="Group 320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3258" name="Group 325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260" name="Group 325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265" name="Oval 326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66" name="Rectangle 326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261" name="Teardrop 326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62" name="Teardrop 326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63" name="Rounded Rectangle 326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64" name="Rounded Rectangle 326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59" name="TextBox 325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208" name="Group 320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3241" name="Group 324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243" name="Group 324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256" name="Oval 325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257" name="Rectangle 325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244" name="Group 324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245" name="Group 324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250" name="Oval 324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251" name="Rectangle 325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252" name="Rectangle 325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253" name="Straight Connector 325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254" name="Straight Connector 325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255" name="Straight Connector 325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246" name="Straight Connector 324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47" name="Straight Connector 324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48" name="Straight Connector 324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249" name="Straight Connector 324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242" name="TextBox 324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209" name="Group 320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3236" name="Group 323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239" name="Oval 323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40" name="Rectangle 323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237" name="Chord 323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238" name="TextBox 323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210" name="Group 320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3220" name="Group 321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234" name="Oval 323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35" name="Rectangle 323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221" name="Group 322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228" name="Oval 322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29" name="Rectangle 322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230" name="Rectangle 322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231" name="Straight Connector 323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232" name="Straight Connector 323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233" name="Straight Connector 323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222" name="Straight Connector 322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223" name="Picture 322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224" name="Straight Connector 322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225" name="Straight Connector 322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226" name="Straight Connector 322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227" name="TextBox 322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3211" name="Straight Connector 321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2" name="Straight Connector 321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3" name="Straight Connector 321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4" name="Straight Connector 321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5" name="Straight Connector 321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6" name="Straight Connector 321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7" name="Straight Connector 321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18" name="Straight Connector 321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219" name="Picture 321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843" name="Group 2842"/>
            <p:cNvGrpSpPr/>
            <p:nvPr/>
          </p:nvGrpSpPr>
          <p:grpSpPr>
            <a:xfrm>
              <a:off x="6403924" y="1200112"/>
              <a:ext cx="5448032" cy="2090013"/>
              <a:chOff x="936550" y="764872"/>
              <a:chExt cx="7266773" cy="2595198"/>
            </a:xfrm>
          </p:grpSpPr>
          <p:grpSp>
            <p:nvGrpSpPr>
              <p:cNvPr id="3020" name="Group 3019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189" name="Group 3188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191" name="Group 3190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93" name="Oval 319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94" name="Rectangle 319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92" name="Heart 3191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90" name="TextBox 3189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021" name="Group 3020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183" name="Group 3182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185" name="Group 3184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87" name="Oval 318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88" name="Rectangle 318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86" name="TextBox 3185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184" name="Picture 318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3022" name="Group 3021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177" name="Group 3176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179" name="Group 3178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81" name="Oval 31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82" name="Rectangle 31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80" name="TextBox 3179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178" name="Picture 3177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3023" name="Group 3022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3169" name="Group 3168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171" name="Group 3170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75" name="Oval 317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76" name="Rectangle 317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172" name="Picture 3171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173" name="Rounded Rectangle 3172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74" name="Rounded Rectangle 3173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70" name="TextBox 3169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024" name="Group 3023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3160" name="Group 3159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162" name="Group 3161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67" name="Oval 316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68" name="Rectangle 316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63" name="Teardrop 3162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64" name="Teardrop 3163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65" name="Rounded Rectangle 3164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66" name="Rounded Rectangle 3165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61" name="TextBox 3160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025" name="Group 3024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3143" name="Group 3142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145" name="Group 3144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58" name="Oval 315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59" name="Rectangle 315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146" name="Group 3145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147" name="Group 3146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152" name="Oval 3151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153" name="Rectangle 3152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154" name="Rectangle 3153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155" name="Straight Connector 3154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156" name="Straight Connector 3155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157" name="Straight Connector 3156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148" name="Straight Connector 3147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149" name="Straight Connector 3148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150" name="Straight Connector 3149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151" name="Straight Connector 3150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144" name="TextBox 3143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026" name="Group 3025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3137" name="Group 3136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3139" name="Group 313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141" name="Oval 314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42" name="Rectangle 314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40" name="TextBox 3139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138" name="Picture 3137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3027" name="Group 3026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3121" name="Group 3120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135" name="Oval 3134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36" name="Rectangle 3135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122" name="Group 3121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129" name="Oval 3128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30" name="Rectangle 3129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31" name="Rectangle 3130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132" name="Straight Connector 3131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33" name="Straight Connector 3132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134" name="Straight Connector 3133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123" name="Straight Connector 3122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124" name="Picture 3123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125" name="Straight Connector 3124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26" name="Straight Connector 3125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27" name="Straight Connector 3126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128" name="TextBox 3127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028" name="Group 3027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3114" name="Group 3113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119" name="Oval 311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120" name="Rectangle 311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115" name="Lightning Bolt 3114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16" name="TextBox 3115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117" name="Oval 3116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18" name="Oval 3117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029" name="Group 3028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3106" name="Group 3105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3110" name="Group 3109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112" name="Oval 311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13" name="Rectangle 311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11" name="TextBox 3110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107" name="Picture 3106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3108" name="Rounded Rectangle 3107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109" name="Rounded Rectangle 3108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030" name="Group 3029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3100" name="Group 3099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3102" name="Group 3101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3104" name="Oval 3103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105" name="Rectangle 3104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103" name="TextBox 3102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101" name="Picture 3100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3031" name="Group 3030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3092" name="Group 3091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3094" name="Group 309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98" name="Oval 309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99" name="Rectangle 309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3095" name="Picture 3094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3096" name="Rounded Rectangle 3095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97" name="Rounded Rectangle 3096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93" name="TextBox 3092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032" name="Group 3031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3083" name="Group 3082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3085" name="Group 3084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90" name="Oval 308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91" name="Rectangle 309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86" name="Teardrop 3085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7" name="Teardrop 3086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8" name="Rounded Rectangle 3087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89" name="Rounded Rectangle 3088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84" name="TextBox 3083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033" name="Group 3032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3066" name="Group 3065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3068" name="Group 3067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81" name="Oval 3080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82" name="Rectangle 3081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3069" name="Group 3068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3070" name="Group 3069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3075" name="Oval 3074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076" name="Rectangle 3075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3077" name="Rectangle 3076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3078" name="Straight Connector 3077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079" name="Straight Connector 3078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3080" name="Straight Connector 3079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3071" name="Straight Connector 3070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072" name="Straight Connector 3071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073" name="Straight Connector 3072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3074" name="Straight Connector 3073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3067" name="TextBox 3066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034" name="Group 3033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3061" name="Group 3060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3064" name="Oval 306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65" name="Rectangle 306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62" name="Chord 3061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63" name="TextBox 3062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3035" name="Group 3034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3045" name="Group 3044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3059" name="Oval 305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60" name="Rectangle 305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3046" name="Group 3045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3053" name="Oval 3052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54" name="Rectangle 3053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055" name="Rectangle 3054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056" name="Straight Connector 3055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057" name="Straight Connector 3056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058" name="Straight Connector 3057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047" name="Straight Connector 3046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3048" name="Picture 3047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3049" name="Straight Connector 3048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50" name="Straight Connector 3049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51" name="Straight Connector 3050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3052" name="TextBox 3051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3036" name="Straight Connector 3035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7" name="Straight Connector 3036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8" name="Straight Connector 3037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9" name="Straight Connector 3038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0" name="Straight Connector 3039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1" name="Straight Connector 3040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2" name="Straight Connector 3041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3" name="Straight Connector 3042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3044" name="Picture 3043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  <p:grpSp>
          <p:nvGrpSpPr>
            <p:cNvPr id="2844" name="Group 2843"/>
            <p:cNvGrpSpPr/>
            <p:nvPr/>
          </p:nvGrpSpPr>
          <p:grpSpPr>
            <a:xfrm>
              <a:off x="6403924" y="3679658"/>
              <a:ext cx="5448032" cy="2090013"/>
              <a:chOff x="936550" y="764872"/>
              <a:chExt cx="7266773" cy="2595198"/>
            </a:xfrm>
          </p:grpSpPr>
          <p:grpSp>
            <p:nvGrpSpPr>
              <p:cNvPr id="2845" name="Group 2844"/>
              <p:cNvGrpSpPr/>
              <p:nvPr/>
            </p:nvGrpSpPr>
            <p:grpSpPr>
              <a:xfrm>
                <a:off x="936550" y="895842"/>
                <a:ext cx="440075" cy="982134"/>
                <a:chOff x="1986246" y="1325314"/>
                <a:chExt cx="440075" cy="982134"/>
              </a:xfrm>
            </p:grpSpPr>
            <p:grpSp>
              <p:nvGrpSpPr>
                <p:cNvPr id="3014" name="Group 3013"/>
                <p:cNvGrpSpPr/>
                <p:nvPr/>
              </p:nvGrpSpPr>
              <p:grpSpPr>
                <a:xfrm>
                  <a:off x="2092152" y="1325314"/>
                  <a:ext cx="274320" cy="982134"/>
                  <a:chOff x="2092152" y="1325314"/>
                  <a:chExt cx="274320" cy="982134"/>
                </a:xfrm>
              </p:grpSpPr>
              <p:grpSp>
                <p:nvGrpSpPr>
                  <p:cNvPr id="3016" name="Group 3015"/>
                  <p:cNvGrpSpPr/>
                  <p:nvPr/>
                </p:nvGrpSpPr>
                <p:grpSpPr>
                  <a:xfrm>
                    <a:off x="2092152" y="132531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18" name="Oval 3017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19" name="Rectangle 3018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17" name="Heart 3016"/>
                  <p:cNvSpPr/>
                  <p:nvPr/>
                </p:nvSpPr>
                <p:spPr bwMode="auto">
                  <a:xfrm>
                    <a:off x="2195831" y="1732032"/>
                    <a:ext cx="130205" cy="128094"/>
                  </a:xfrm>
                  <a:prstGeom prst="heart">
                    <a:avLst/>
                  </a:prstGeom>
                  <a:solidFill>
                    <a:schemeClr val="accent3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3015" name="TextBox 3014"/>
                <p:cNvSpPr txBox="1"/>
                <p:nvPr/>
              </p:nvSpPr>
              <p:spPr>
                <a:xfrm>
                  <a:off x="1986246" y="1896567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846" name="Group 2845"/>
              <p:cNvGrpSpPr/>
              <p:nvPr/>
            </p:nvGrpSpPr>
            <p:grpSpPr>
              <a:xfrm>
                <a:off x="1912941" y="895842"/>
                <a:ext cx="481559" cy="982134"/>
                <a:chOff x="2443590" y="1046266"/>
                <a:chExt cx="481559" cy="982134"/>
              </a:xfrm>
            </p:grpSpPr>
            <p:grpSp>
              <p:nvGrpSpPr>
                <p:cNvPr id="3008" name="Group 3007"/>
                <p:cNvGrpSpPr/>
                <p:nvPr/>
              </p:nvGrpSpPr>
              <p:grpSpPr>
                <a:xfrm>
                  <a:off x="2443590" y="1046266"/>
                  <a:ext cx="440075" cy="982134"/>
                  <a:chOff x="2443590" y="1046266"/>
                  <a:chExt cx="440075" cy="982134"/>
                </a:xfrm>
              </p:grpSpPr>
              <p:grpSp>
                <p:nvGrpSpPr>
                  <p:cNvPr id="3010" name="Group 3009"/>
                  <p:cNvGrpSpPr/>
                  <p:nvPr/>
                </p:nvGrpSpPr>
                <p:grpSpPr>
                  <a:xfrm>
                    <a:off x="2538850" y="104626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12" name="Oval 301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13" name="Rectangle 301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11" name="TextBox 3010"/>
                  <p:cNvSpPr txBox="1"/>
                  <p:nvPr/>
                </p:nvSpPr>
                <p:spPr>
                  <a:xfrm>
                    <a:off x="2443590" y="1527057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009" name="Picture 300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2725668" y="1134639"/>
                  <a:ext cx="199481" cy="199481"/>
                </a:xfrm>
                <a:prstGeom prst="rect">
                  <a:avLst/>
                </a:prstGeom>
              </p:spPr>
            </p:pic>
          </p:grpSp>
          <p:grpSp>
            <p:nvGrpSpPr>
              <p:cNvPr id="2847" name="Group 2846"/>
              <p:cNvGrpSpPr/>
              <p:nvPr/>
            </p:nvGrpSpPr>
            <p:grpSpPr>
              <a:xfrm>
                <a:off x="2850825" y="764872"/>
                <a:ext cx="406301" cy="1113104"/>
                <a:chOff x="1046783" y="2062413"/>
                <a:chExt cx="406301" cy="1113104"/>
              </a:xfrm>
            </p:grpSpPr>
            <p:grpSp>
              <p:nvGrpSpPr>
                <p:cNvPr id="3002" name="Group 3001"/>
                <p:cNvGrpSpPr/>
                <p:nvPr/>
              </p:nvGrpSpPr>
              <p:grpSpPr>
                <a:xfrm>
                  <a:off x="1121245" y="2193383"/>
                  <a:ext cx="331839" cy="982134"/>
                  <a:chOff x="1121245" y="2193383"/>
                  <a:chExt cx="331839" cy="982134"/>
                </a:xfrm>
              </p:grpSpPr>
              <p:grpSp>
                <p:nvGrpSpPr>
                  <p:cNvPr id="3004" name="Group 3003"/>
                  <p:cNvGrpSpPr/>
                  <p:nvPr/>
                </p:nvGrpSpPr>
                <p:grpSpPr>
                  <a:xfrm>
                    <a:off x="1152243" y="21933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06" name="Oval 300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07" name="Rectangle 300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3005" name="TextBox 3004"/>
                  <p:cNvSpPr txBox="1"/>
                  <p:nvPr/>
                </p:nvSpPr>
                <p:spPr>
                  <a:xfrm>
                    <a:off x="1121245" y="2673073"/>
                    <a:ext cx="331839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3003" name="Picture 3002"/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brightnessContrast bright="-40000" contrast="4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46783" y="2062413"/>
                  <a:ext cx="393016" cy="309936"/>
                </a:xfrm>
                <a:prstGeom prst="rect">
                  <a:avLst/>
                </a:prstGeom>
              </p:spPr>
            </p:pic>
          </p:grpSp>
          <p:grpSp>
            <p:nvGrpSpPr>
              <p:cNvPr id="2848" name="Group 2847"/>
              <p:cNvGrpSpPr/>
              <p:nvPr/>
            </p:nvGrpSpPr>
            <p:grpSpPr>
              <a:xfrm>
                <a:off x="3859746" y="895842"/>
                <a:ext cx="465970" cy="982134"/>
                <a:chOff x="2369299" y="2282762"/>
                <a:chExt cx="465970" cy="982134"/>
              </a:xfrm>
            </p:grpSpPr>
            <p:grpSp>
              <p:nvGrpSpPr>
                <p:cNvPr id="2994" name="Group 2993"/>
                <p:cNvGrpSpPr/>
                <p:nvPr/>
              </p:nvGrpSpPr>
              <p:grpSpPr>
                <a:xfrm>
                  <a:off x="2460869" y="2282762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996" name="Group 2995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3000" name="Oval 2999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3001" name="Rectangle 3000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997" name="Picture 2996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998" name="Rounded Rectangle 2997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99" name="Rounded Rectangle 2998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95" name="TextBox 2994"/>
                <p:cNvSpPr txBox="1"/>
                <p:nvPr/>
              </p:nvSpPr>
              <p:spPr>
                <a:xfrm>
                  <a:off x="2369299" y="2750695"/>
                  <a:ext cx="440076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849" name="Group 2848"/>
              <p:cNvGrpSpPr/>
              <p:nvPr/>
            </p:nvGrpSpPr>
            <p:grpSpPr>
              <a:xfrm>
                <a:off x="4832779" y="851742"/>
                <a:ext cx="440075" cy="1026234"/>
                <a:chOff x="1351526" y="1571676"/>
                <a:chExt cx="440075" cy="1026234"/>
              </a:xfrm>
            </p:grpSpPr>
            <p:grpSp>
              <p:nvGrpSpPr>
                <p:cNvPr id="2985" name="Group 2984"/>
                <p:cNvGrpSpPr/>
                <p:nvPr/>
              </p:nvGrpSpPr>
              <p:grpSpPr>
                <a:xfrm>
                  <a:off x="1414123" y="1571676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987" name="Group 2986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92" name="Oval 2991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93" name="Rectangle 2992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88" name="Teardrop 2987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89" name="Teardrop 2988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90" name="Rounded Rectangle 2989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91" name="Rounded Rectangle 2990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86" name="TextBox 2985"/>
                <p:cNvSpPr txBox="1"/>
                <p:nvPr/>
              </p:nvSpPr>
              <p:spPr>
                <a:xfrm>
                  <a:off x="1351526" y="211718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850" name="Group 2849"/>
              <p:cNvGrpSpPr/>
              <p:nvPr/>
            </p:nvGrpSpPr>
            <p:grpSpPr>
              <a:xfrm>
                <a:off x="5820620" y="895842"/>
                <a:ext cx="440075" cy="982134"/>
                <a:chOff x="1735907" y="2460562"/>
                <a:chExt cx="440075" cy="982134"/>
              </a:xfrm>
            </p:grpSpPr>
            <p:grpSp>
              <p:nvGrpSpPr>
                <p:cNvPr id="2968" name="Group 2967"/>
                <p:cNvGrpSpPr/>
                <p:nvPr/>
              </p:nvGrpSpPr>
              <p:grpSpPr>
                <a:xfrm>
                  <a:off x="1826164" y="2460562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970" name="Group 2969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83" name="Oval 298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84" name="Rectangle 298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971" name="Group 2970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972" name="Group 2971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977" name="Oval 2976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78" name="Rectangle 2977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79" name="Rectangle 2978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980" name="Straight Connector 2979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81" name="Straight Connector 2980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82" name="Straight Connector 2981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973" name="Straight Connector 2972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974" name="Straight Connector 2973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975" name="Straight Connector 2974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976" name="Straight Connector 2975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969" name="TextBox 2968"/>
                <p:cNvSpPr txBox="1"/>
                <p:nvPr/>
              </p:nvSpPr>
              <p:spPr>
                <a:xfrm>
                  <a:off x="1735907" y="294499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851" name="Group 2850"/>
              <p:cNvGrpSpPr/>
              <p:nvPr/>
            </p:nvGrpSpPr>
            <p:grpSpPr>
              <a:xfrm>
                <a:off x="6758859" y="895842"/>
                <a:ext cx="440075" cy="982134"/>
                <a:chOff x="504793" y="2548983"/>
                <a:chExt cx="440075" cy="982134"/>
              </a:xfrm>
            </p:grpSpPr>
            <p:grpSp>
              <p:nvGrpSpPr>
                <p:cNvPr id="2962" name="Group 2961"/>
                <p:cNvGrpSpPr/>
                <p:nvPr/>
              </p:nvGrpSpPr>
              <p:grpSpPr>
                <a:xfrm>
                  <a:off x="504793" y="2548983"/>
                  <a:ext cx="440075" cy="982134"/>
                  <a:chOff x="504793" y="2548983"/>
                  <a:chExt cx="440075" cy="982134"/>
                </a:xfrm>
              </p:grpSpPr>
              <p:grpSp>
                <p:nvGrpSpPr>
                  <p:cNvPr id="2964" name="Group 2963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66" name="Oval 296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67" name="Rectangle 296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65" name="TextBox 2964"/>
                  <p:cNvSpPr txBox="1"/>
                  <p:nvPr/>
                </p:nvSpPr>
                <p:spPr>
                  <a:xfrm>
                    <a:off x="504793" y="3025115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0.8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963" name="Picture 2962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559622" y="2646386"/>
                  <a:ext cx="311724" cy="140065"/>
                </a:xfrm>
                <a:prstGeom prst="rect">
                  <a:avLst/>
                </a:prstGeom>
              </p:spPr>
            </p:pic>
          </p:grpSp>
          <p:grpSp>
            <p:nvGrpSpPr>
              <p:cNvPr id="2852" name="Group 2851"/>
              <p:cNvGrpSpPr/>
              <p:nvPr/>
            </p:nvGrpSpPr>
            <p:grpSpPr>
              <a:xfrm>
                <a:off x="7738705" y="895842"/>
                <a:ext cx="464618" cy="982134"/>
                <a:chOff x="574479" y="1141172"/>
                <a:chExt cx="464618" cy="982134"/>
              </a:xfrm>
            </p:grpSpPr>
            <p:grpSp>
              <p:nvGrpSpPr>
                <p:cNvPr id="2946" name="Group 2945"/>
                <p:cNvGrpSpPr/>
                <p:nvPr/>
              </p:nvGrpSpPr>
              <p:grpSpPr>
                <a:xfrm>
                  <a:off x="659847" y="1141172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960" name="Oval 2959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61" name="Rectangle 2960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947" name="Group 2946"/>
                <p:cNvGrpSpPr/>
                <p:nvPr/>
              </p:nvGrpSpPr>
              <p:grpSpPr>
                <a:xfrm>
                  <a:off x="708050" y="1265454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954" name="Oval 295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55" name="Rectangle 295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56" name="Rectangle 295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957" name="Straight Connector 295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958" name="Straight Connector 295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959" name="Straight Connector 295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948" name="Straight Connector 2947"/>
                <p:cNvCxnSpPr/>
                <p:nvPr/>
              </p:nvCxnSpPr>
              <p:spPr bwMode="auto">
                <a:xfrm flipV="1">
                  <a:off x="846940" y="1265454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949" name="Picture 2948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839616" y="1241146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950" name="Straight Connector 2949"/>
                <p:cNvCxnSpPr/>
                <p:nvPr/>
              </p:nvCxnSpPr>
              <p:spPr bwMode="auto">
                <a:xfrm flipV="1">
                  <a:off x="850474" y="1281557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51" name="Straight Connector 2950"/>
                <p:cNvCxnSpPr/>
                <p:nvPr/>
              </p:nvCxnSpPr>
              <p:spPr bwMode="auto">
                <a:xfrm flipH="1" flipV="1">
                  <a:off x="659847" y="1257157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952" name="Straight Connector 2951"/>
                <p:cNvCxnSpPr/>
                <p:nvPr/>
              </p:nvCxnSpPr>
              <p:spPr bwMode="auto">
                <a:xfrm flipH="1" flipV="1">
                  <a:off x="659847" y="1281557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953" name="TextBox 2952"/>
                <p:cNvSpPr txBox="1"/>
                <p:nvPr/>
              </p:nvSpPr>
              <p:spPr>
                <a:xfrm>
                  <a:off x="574479" y="1606129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853" name="Group 2852"/>
              <p:cNvGrpSpPr/>
              <p:nvPr/>
            </p:nvGrpSpPr>
            <p:grpSpPr>
              <a:xfrm>
                <a:off x="1026535" y="2377936"/>
                <a:ext cx="331839" cy="982134"/>
                <a:chOff x="6172378" y="2289538"/>
                <a:chExt cx="331839" cy="982134"/>
              </a:xfrm>
            </p:grpSpPr>
            <p:grpSp>
              <p:nvGrpSpPr>
                <p:cNvPr id="2939" name="Group 2938"/>
                <p:cNvGrpSpPr/>
                <p:nvPr/>
              </p:nvGrpSpPr>
              <p:grpSpPr>
                <a:xfrm>
                  <a:off x="6187190" y="228953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944" name="Oval 294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45" name="Rectangle 294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40" name="Lightning Bolt 2939"/>
                <p:cNvSpPr/>
                <p:nvPr/>
              </p:nvSpPr>
              <p:spPr bwMode="auto">
                <a:xfrm>
                  <a:off x="6297928" y="2322183"/>
                  <a:ext cx="57556" cy="81810"/>
                </a:xfrm>
                <a:prstGeom prst="lightningBolt">
                  <a:avLst/>
                </a:prstGeom>
                <a:solidFill>
                  <a:schemeClr val="accent3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41" name="TextBox 2940"/>
                <p:cNvSpPr txBox="1"/>
                <p:nvPr/>
              </p:nvSpPr>
              <p:spPr>
                <a:xfrm>
                  <a:off x="6172378" y="2790694"/>
                  <a:ext cx="331839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0.1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942" name="Oval 2941"/>
                <p:cNvSpPr/>
                <p:nvPr/>
              </p:nvSpPr>
              <p:spPr bwMode="auto">
                <a:xfrm>
                  <a:off x="6341991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43" name="Oval 2942"/>
                <p:cNvSpPr/>
                <p:nvPr/>
              </p:nvSpPr>
              <p:spPr bwMode="auto">
                <a:xfrm>
                  <a:off x="6224679" y="2385857"/>
                  <a:ext cx="91440" cy="91440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54" name="Group 2853"/>
              <p:cNvGrpSpPr/>
              <p:nvPr/>
            </p:nvGrpSpPr>
            <p:grpSpPr>
              <a:xfrm>
                <a:off x="1951541" y="2377936"/>
                <a:ext cx="440075" cy="982134"/>
                <a:chOff x="6493470" y="3205812"/>
                <a:chExt cx="440075" cy="982134"/>
              </a:xfrm>
            </p:grpSpPr>
            <p:grpSp>
              <p:nvGrpSpPr>
                <p:cNvPr id="2931" name="Group 2930"/>
                <p:cNvGrpSpPr/>
                <p:nvPr/>
              </p:nvGrpSpPr>
              <p:grpSpPr>
                <a:xfrm>
                  <a:off x="6493470" y="3205812"/>
                  <a:ext cx="440075" cy="982134"/>
                  <a:chOff x="6493470" y="3205812"/>
                  <a:chExt cx="440075" cy="982134"/>
                </a:xfrm>
              </p:grpSpPr>
              <p:grpSp>
                <p:nvGrpSpPr>
                  <p:cNvPr id="2935" name="Group 2934"/>
                  <p:cNvGrpSpPr/>
                  <p:nvPr/>
                </p:nvGrpSpPr>
                <p:grpSpPr>
                  <a:xfrm>
                    <a:off x="6552961" y="3205812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937" name="Oval 2936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38" name="Rectangle 2937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36" name="TextBox 2935"/>
                  <p:cNvSpPr txBox="1"/>
                  <p:nvPr/>
                </p:nvSpPr>
                <p:spPr>
                  <a:xfrm>
                    <a:off x="6493470" y="3670228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932" name="Picture 2931"/>
                <p:cNvPicPr>
                  <a:picLocks noChangeAspect="1"/>
                </p:cNvPicPr>
                <p:nvPr/>
              </p:nvPicPr>
              <p:blipFill>
                <a:blip r:embed="rId6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 flipH="1">
                  <a:off x="6534259" y="3315536"/>
                  <a:ext cx="311724" cy="140065"/>
                </a:xfrm>
                <a:prstGeom prst="rect">
                  <a:avLst/>
                </a:prstGeom>
              </p:spPr>
            </p:pic>
            <p:sp>
              <p:nvSpPr>
                <p:cNvPr id="2933" name="Rounded Rectangle 2932"/>
                <p:cNvSpPr/>
                <p:nvPr/>
              </p:nvSpPr>
              <p:spPr bwMode="auto">
                <a:xfrm>
                  <a:off x="6698589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934" name="Rounded Rectangle 2933"/>
                <p:cNvSpPr/>
                <p:nvPr/>
              </p:nvSpPr>
              <p:spPr bwMode="auto">
                <a:xfrm>
                  <a:off x="6576470" y="3241160"/>
                  <a:ext cx="98700" cy="61674"/>
                </a:xfrm>
                <a:prstGeom prst="roundRect">
                  <a:avLst/>
                </a:prstGeom>
                <a:noFill/>
                <a:ln w="12700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55" name="Group 2854"/>
              <p:cNvGrpSpPr/>
              <p:nvPr/>
            </p:nvGrpSpPr>
            <p:grpSpPr>
              <a:xfrm>
                <a:off x="2844828" y="2310284"/>
                <a:ext cx="459883" cy="1049786"/>
                <a:chOff x="6966521" y="2595951"/>
                <a:chExt cx="459883" cy="1049786"/>
              </a:xfrm>
            </p:grpSpPr>
            <p:grpSp>
              <p:nvGrpSpPr>
                <p:cNvPr id="2925" name="Group 2924"/>
                <p:cNvGrpSpPr/>
                <p:nvPr/>
              </p:nvGrpSpPr>
              <p:grpSpPr>
                <a:xfrm>
                  <a:off x="6986329" y="2663603"/>
                  <a:ext cx="440075" cy="982134"/>
                  <a:chOff x="6986329" y="2663603"/>
                  <a:chExt cx="440075" cy="982134"/>
                </a:xfrm>
              </p:grpSpPr>
              <p:grpSp>
                <p:nvGrpSpPr>
                  <p:cNvPr id="2927" name="Group 2926"/>
                  <p:cNvGrpSpPr/>
                  <p:nvPr/>
                </p:nvGrpSpPr>
                <p:grpSpPr>
                  <a:xfrm>
                    <a:off x="7070554" y="2663603"/>
                    <a:ext cx="274320" cy="982134"/>
                    <a:chOff x="2692399" y="2184397"/>
                    <a:chExt cx="274320" cy="982134"/>
                  </a:xfrm>
                  <a:solidFill>
                    <a:schemeClr val="accent4"/>
                  </a:solidFill>
                </p:grpSpPr>
                <p:sp>
                  <p:nvSpPr>
                    <p:cNvPr id="2929" name="Oval 2928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30" name="Rectangle 2929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grpFill/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28" name="TextBox 2927"/>
                  <p:cNvSpPr txBox="1"/>
                  <p:nvPr/>
                </p:nvSpPr>
                <p:spPr>
                  <a:xfrm>
                    <a:off x="6986329" y="3160744"/>
                    <a:ext cx="440075" cy="191085"/>
                  </a:xfrm>
                  <a:prstGeom prst="rect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6">
                      <a:shade val="50000"/>
                    </a:schemeClr>
                  </a:lnRef>
                  <a:fillRef idx="1">
                    <a:schemeClr val="accent6"/>
                  </a:fillRef>
                  <a:effectRef idx="0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0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0.2</a:t>
                    </a:r>
                    <a:endParaRPr lang="en-US" sz="4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</p:grpSp>
            <p:pic>
              <p:nvPicPr>
                <p:cNvPr id="2926" name="Picture 2925"/>
                <p:cNvPicPr>
                  <a:picLocks noChangeAspect="1"/>
                </p:cNvPicPr>
                <p:nvPr/>
              </p:nvPicPr>
              <p:blipFill>
                <a:blip r:embed="rId7">
                  <a:duotone>
                    <a:schemeClr val="accent3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966521" y="2595951"/>
                  <a:ext cx="425507" cy="356238"/>
                </a:xfrm>
                <a:prstGeom prst="rect">
                  <a:avLst/>
                </a:prstGeom>
              </p:spPr>
            </p:pic>
          </p:grpSp>
          <p:grpSp>
            <p:nvGrpSpPr>
              <p:cNvPr id="2856" name="Group 2855"/>
              <p:cNvGrpSpPr/>
              <p:nvPr/>
            </p:nvGrpSpPr>
            <p:grpSpPr>
              <a:xfrm>
                <a:off x="3848437" y="2377936"/>
                <a:ext cx="444206" cy="982134"/>
                <a:chOff x="7105323" y="1332018"/>
                <a:chExt cx="444206" cy="982134"/>
              </a:xfrm>
            </p:grpSpPr>
            <p:grpSp>
              <p:nvGrpSpPr>
                <p:cNvPr id="2917" name="Group 2916"/>
                <p:cNvGrpSpPr/>
                <p:nvPr/>
              </p:nvGrpSpPr>
              <p:grpSpPr>
                <a:xfrm>
                  <a:off x="7175129" y="1332018"/>
                  <a:ext cx="374400" cy="982134"/>
                  <a:chOff x="587671" y="2548983"/>
                  <a:chExt cx="374400" cy="982134"/>
                </a:xfrm>
              </p:grpSpPr>
              <p:grpSp>
                <p:nvGrpSpPr>
                  <p:cNvPr id="2919" name="Group 2918"/>
                  <p:cNvGrpSpPr/>
                  <p:nvPr/>
                </p:nvGrpSpPr>
                <p:grpSpPr>
                  <a:xfrm>
                    <a:off x="587671" y="2548983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23" name="Oval 2922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24" name="Rectangle 2923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pic>
                <p:nvPicPr>
                  <p:cNvPr id="2920" name="Picture 2919"/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chemeClr val="accent2">
                        <a:shade val="45000"/>
                        <a:satMod val="135000"/>
                      </a:schemeClr>
                      <a:prstClr val="white"/>
                    </a:duotone>
                  </a:blip>
                  <a:stretch>
                    <a:fillRect/>
                  </a:stretch>
                </p:blipFill>
                <p:spPr>
                  <a:xfrm>
                    <a:off x="762590" y="2650430"/>
                    <a:ext cx="199481" cy="199481"/>
                  </a:xfrm>
                  <a:prstGeom prst="rect">
                    <a:avLst/>
                  </a:prstGeom>
                </p:spPr>
              </p:pic>
              <p:sp>
                <p:nvSpPr>
                  <p:cNvPr id="2921" name="Rounded Rectangle 2920"/>
                  <p:cNvSpPr/>
                  <p:nvPr/>
                </p:nvSpPr>
                <p:spPr bwMode="auto">
                  <a:xfrm>
                    <a:off x="741028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22" name="Rounded Rectangle 2921"/>
                  <p:cNvSpPr/>
                  <p:nvPr/>
                </p:nvSpPr>
                <p:spPr bwMode="auto">
                  <a:xfrm>
                    <a:off x="618909" y="2633271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18" name="TextBox 2917"/>
                <p:cNvSpPr txBox="1"/>
                <p:nvPr/>
              </p:nvSpPr>
              <p:spPr>
                <a:xfrm>
                  <a:off x="7105323" y="1815606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0.3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857" name="Group 2856"/>
              <p:cNvGrpSpPr/>
              <p:nvPr/>
            </p:nvGrpSpPr>
            <p:grpSpPr>
              <a:xfrm>
                <a:off x="4856072" y="2333836"/>
                <a:ext cx="440075" cy="1026234"/>
                <a:chOff x="5275665" y="1375098"/>
                <a:chExt cx="440075" cy="1026234"/>
              </a:xfrm>
            </p:grpSpPr>
            <p:grpSp>
              <p:nvGrpSpPr>
                <p:cNvPr id="2908" name="Group 2907"/>
                <p:cNvGrpSpPr/>
                <p:nvPr/>
              </p:nvGrpSpPr>
              <p:grpSpPr>
                <a:xfrm>
                  <a:off x="5305142" y="1375098"/>
                  <a:ext cx="353568" cy="1026234"/>
                  <a:chOff x="1414123" y="1571676"/>
                  <a:chExt cx="353568" cy="1026234"/>
                </a:xfrm>
              </p:grpSpPr>
              <p:grpSp>
                <p:nvGrpSpPr>
                  <p:cNvPr id="2910" name="Group 2909"/>
                  <p:cNvGrpSpPr/>
                  <p:nvPr/>
                </p:nvGrpSpPr>
                <p:grpSpPr>
                  <a:xfrm>
                    <a:off x="1446433" y="1615776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15" name="Oval 2914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16" name="Rectangle 2915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sp>
                <p:nvSpPr>
                  <p:cNvPr id="2911" name="Teardrop 2910"/>
                  <p:cNvSpPr/>
                  <p:nvPr/>
                </p:nvSpPr>
                <p:spPr bwMode="auto">
                  <a:xfrm>
                    <a:off x="1414123" y="1571676"/>
                    <a:ext cx="175524" cy="127198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12" name="Teardrop 2911"/>
                  <p:cNvSpPr/>
                  <p:nvPr/>
                </p:nvSpPr>
                <p:spPr bwMode="auto">
                  <a:xfrm rot="16200000">
                    <a:off x="1601742" y="1532925"/>
                    <a:ext cx="127198" cy="204700"/>
                  </a:xfrm>
                  <a:prstGeom prst="teardrop">
                    <a:avLst>
                      <a:gd name="adj" fmla="val 89157"/>
                    </a:avLst>
                  </a:prstGeom>
                  <a:solidFill>
                    <a:schemeClr val="accent5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13" name="Rounded Rectangle 2912"/>
                  <p:cNvSpPr/>
                  <p:nvPr/>
                </p:nvSpPr>
                <p:spPr bwMode="auto">
                  <a:xfrm>
                    <a:off x="1597000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914" name="Rounded Rectangle 2913"/>
                  <p:cNvSpPr/>
                  <p:nvPr/>
                </p:nvSpPr>
                <p:spPr bwMode="auto">
                  <a:xfrm>
                    <a:off x="1474881" y="1703314"/>
                    <a:ext cx="98700" cy="61674"/>
                  </a:xfrm>
                  <a:prstGeom prst="roundRect">
                    <a:avLst/>
                  </a:prstGeom>
                  <a:noFill/>
                  <a:ln w="12700" cap="flat" cmpd="sng" algn="ctr">
                    <a:solidFill>
                      <a:schemeClr val="accent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909" name="TextBox 2908"/>
                <p:cNvSpPr txBox="1"/>
                <p:nvPr/>
              </p:nvSpPr>
              <p:spPr>
                <a:xfrm>
                  <a:off x="5275665" y="1920695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0.6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858" name="Group 2857"/>
              <p:cNvGrpSpPr/>
              <p:nvPr/>
            </p:nvGrpSpPr>
            <p:grpSpPr>
              <a:xfrm>
                <a:off x="5816811" y="2377936"/>
                <a:ext cx="440075" cy="982134"/>
                <a:chOff x="5527235" y="2492898"/>
                <a:chExt cx="440075" cy="982134"/>
              </a:xfrm>
            </p:grpSpPr>
            <p:grpSp>
              <p:nvGrpSpPr>
                <p:cNvPr id="2891" name="Group 2890"/>
                <p:cNvGrpSpPr/>
                <p:nvPr/>
              </p:nvGrpSpPr>
              <p:grpSpPr>
                <a:xfrm>
                  <a:off x="5600427" y="2492898"/>
                  <a:ext cx="274320" cy="982134"/>
                  <a:chOff x="2368178" y="2124654"/>
                  <a:chExt cx="274320" cy="982134"/>
                </a:xfrm>
              </p:grpSpPr>
              <p:grpSp>
                <p:nvGrpSpPr>
                  <p:cNvPr id="2893" name="Group 2892"/>
                  <p:cNvGrpSpPr/>
                  <p:nvPr/>
                </p:nvGrpSpPr>
                <p:grpSpPr>
                  <a:xfrm>
                    <a:off x="2368178" y="2124654"/>
                    <a:ext cx="274320" cy="982134"/>
                    <a:chOff x="2692399" y="2184397"/>
                    <a:chExt cx="274320" cy="982134"/>
                  </a:xfrm>
                </p:grpSpPr>
                <p:sp>
                  <p:nvSpPr>
                    <p:cNvPr id="2906" name="Oval 2905"/>
                    <p:cNvSpPr/>
                    <p:nvPr/>
                  </p:nvSpPr>
                  <p:spPr bwMode="auto">
                    <a:xfrm>
                      <a:off x="2692399" y="2184397"/>
                      <a:ext cx="274320" cy="274320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  <p:sp>
                  <p:nvSpPr>
                    <p:cNvPr id="2907" name="Rectangle 2906"/>
                    <p:cNvSpPr/>
                    <p:nvPr/>
                  </p:nvSpPr>
                  <p:spPr bwMode="auto">
                    <a:xfrm>
                      <a:off x="2711026" y="2539997"/>
                      <a:ext cx="237067" cy="626534"/>
                    </a:xfrm>
                    <a:prstGeom prst="rect">
                      <a:avLst/>
                    </a:prstGeom>
                    <a:solidFill>
                      <a:schemeClr val="accent4"/>
                    </a:solidFill>
                    <a:ln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121920" tIns="60960" rIns="121920" bIns="60960" numCol="1" rtlCol="0" anchor="ctr" anchorCtr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 defTabSz="1219170" fontAlgn="base">
                        <a:spcBef>
                          <a:spcPct val="50000"/>
                        </a:spcBef>
                        <a:spcAft>
                          <a:spcPct val="17000"/>
                        </a:spcAft>
                        <a:buClr>
                          <a:schemeClr val="tx1"/>
                        </a:buClr>
                      </a:pPr>
                      <a:endParaRPr lang="en-US" sz="400">
                        <a:solidFill>
                          <a:srgbClr val="292929"/>
                        </a:solidFill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2894" name="Group 2893"/>
                  <p:cNvGrpSpPr/>
                  <p:nvPr/>
                </p:nvGrpSpPr>
                <p:grpSpPr>
                  <a:xfrm>
                    <a:off x="2368178" y="2240639"/>
                    <a:ext cx="274320" cy="113533"/>
                    <a:chOff x="1237102" y="1657048"/>
                    <a:chExt cx="1598445" cy="433900"/>
                  </a:xfrm>
                </p:grpSpPr>
                <p:grpSp>
                  <p:nvGrpSpPr>
                    <p:cNvPr id="2895" name="Group 2894"/>
                    <p:cNvGrpSpPr/>
                    <p:nvPr/>
                  </p:nvGrpSpPr>
                  <p:grpSpPr>
                    <a:xfrm>
                      <a:off x="1517980" y="1688757"/>
                      <a:ext cx="1070783" cy="402191"/>
                      <a:chOff x="1517980" y="1688757"/>
                      <a:chExt cx="1070783" cy="402191"/>
                    </a:xfrm>
                  </p:grpSpPr>
                  <p:sp>
                    <p:nvSpPr>
                      <p:cNvPr id="2900" name="Oval 2899"/>
                      <p:cNvSpPr/>
                      <p:nvPr/>
                    </p:nvSpPr>
                    <p:spPr bwMode="auto">
                      <a:xfrm>
                        <a:off x="1577545" y="1688757"/>
                        <a:ext cx="955589" cy="394750"/>
                      </a:xfrm>
                      <a:prstGeom prst="ellipse">
                        <a:avLst/>
                      </a:prstGeom>
                      <a:solidFill>
                        <a:schemeClr val="bg1">
                          <a:lumMod val="95000"/>
                        </a:schemeClr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01" name="Rectangle 2900"/>
                      <p:cNvSpPr/>
                      <p:nvPr/>
                    </p:nvSpPr>
                    <p:spPr bwMode="auto">
                      <a:xfrm>
                        <a:off x="2399539" y="1688757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sp>
                    <p:nvSpPr>
                      <p:cNvPr id="2902" name="Rectangle 2901"/>
                      <p:cNvSpPr/>
                      <p:nvPr/>
                    </p:nvSpPr>
                    <p:spPr bwMode="auto">
                      <a:xfrm>
                        <a:off x="1517980" y="1696198"/>
                        <a:ext cx="189224" cy="394750"/>
                      </a:xfrm>
                      <a:prstGeom prst="rect">
                        <a:avLst/>
                      </a:prstGeom>
                      <a:solidFill>
                        <a:schemeClr val="accent4"/>
                      </a:solidFill>
                      <a:ln w="12700" cap="flat" cmpd="sng" algn="ctr">
                        <a:noFill/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121920" tIns="60960" rIns="121920" bIns="60960" numCol="1" rtlCol="0" anchor="ctr" anchorCtr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 defTabSz="1219170" fontAlgn="base">
                          <a:spcBef>
                            <a:spcPct val="50000"/>
                          </a:spcBef>
                          <a:spcAft>
                            <a:spcPct val="17000"/>
                          </a:spcAft>
                          <a:buClr>
                            <a:schemeClr val="tx1"/>
                          </a:buClr>
                        </a:pPr>
                        <a:endParaRPr lang="en-US" sz="400">
                          <a:solidFill>
                            <a:srgbClr val="292929"/>
                          </a:solidFill>
                          <a:latin typeface="Arial" charset="0"/>
                        </a:endParaRPr>
                      </a:p>
                    </p:txBody>
                  </p:sp>
                  <p:cxnSp>
                    <p:nvCxnSpPr>
                      <p:cNvPr id="2903" name="Straight Connector 2902"/>
                      <p:cNvCxnSpPr/>
                      <p:nvPr/>
                    </p:nvCxnSpPr>
                    <p:spPr bwMode="auto">
                      <a:xfrm>
                        <a:off x="1820562" y="182056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04" name="Straight Connector 2903"/>
                      <p:cNvCxnSpPr/>
                      <p:nvPr/>
                    </p:nvCxnSpPr>
                    <p:spPr bwMode="auto">
                      <a:xfrm>
                        <a:off x="1820562" y="1886132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2905" name="Straight Connector 2904"/>
                      <p:cNvCxnSpPr/>
                      <p:nvPr/>
                    </p:nvCxnSpPr>
                    <p:spPr bwMode="auto">
                      <a:xfrm>
                        <a:off x="1820562" y="1956487"/>
                        <a:ext cx="448962" cy="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6350" cap="flat" cmpd="sng" algn="ctr">
                        <a:solidFill>
                          <a:schemeClr val="accent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cxnSp>
                  <p:nvCxnSpPr>
                    <p:cNvPr id="2896" name="Straight Connector 2895"/>
                    <p:cNvCxnSpPr/>
                    <p:nvPr/>
                  </p:nvCxnSpPr>
                  <p:spPr bwMode="auto">
                    <a:xfrm flipV="1">
                      <a:off x="2327280" y="1688757"/>
                      <a:ext cx="508267" cy="65902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97" name="Straight Connector 2896"/>
                    <p:cNvCxnSpPr/>
                    <p:nvPr/>
                  </p:nvCxnSpPr>
                  <p:spPr bwMode="auto">
                    <a:xfrm flipV="1">
                      <a:off x="2347874" y="1750301"/>
                      <a:ext cx="487673" cy="27353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98" name="Straight Connector 2897"/>
                    <p:cNvCxnSpPr/>
                    <p:nvPr/>
                  </p:nvCxnSpPr>
                  <p:spPr bwMode="auto">
                    <a:xfrm flipH="1" flipV="1">
                      <a:off x="1237102" y="1657048"/>
                      <a:ext cx="524826" cy="9325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  <p:cxnSp>
                  <p:nvCxnSpPr>
                    <p:cNvPr id="2899" name="Straight Connector 2898"/>
                    <p:cNvCxnSpPr/>
                    <p:nvPr/>
                  </p:nvCxnSpPr>
                  <p:spPr bwMode="auto">
                    <a:xfrm flipH="1" flipV="1">
                      <a:off x="1237102" y="1750301"/>
                      <a:ext cx="533063" cy="269174"/>
                    </a:xfrm>
                    <a:prstGeom prst="line">
                      <a:avLst/>
                    </a:prstGeom>
                    <a:solidFill>
                      <a:schemeClr val="accent1"/>
                    </a:solidFill>
                    <a:ln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</p:cxnSp>
              </p:grpSp>
            </p:grpSp>
            <p:sp>
              <p:nvSpPr>
                <p:cNvPr id="2892" name="TextBox 2891"/>
                <p:cNvSpPr txBox="1"/>
                <p:nvPr/>
              </p:nvSpPr>
              <p:spPr>
                <a:xfrm>
                  <a:off x="5527235" y="296693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0.7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859" name="Group 2858"/>
              <p:cNvGrpSpPr/>
              <p:nvPr/>
            </p:nvGrpSpPr>
            <p:grpSpPr>
              <a:xfrm>
                <a:off x="6745211" y="2377936"/>
                <a:ext cx="440075" cy="982134"/>
                <a:chOff x="4886854" y="2700228"/>
                <a:chExt cx="440075" cy="982134"/>
              </a:xfrm>
            </p:grpSpPr>
            <p:grpSp>
              <p:nvGrpSpPr>
                <p:cNvPr id="2886" name="Group 2885"/>
                <p:cNvGrpSpPr/>
                <p:nvPr/>
              </p:nvGrpSpPr>
              <p:grpSpPr>
                <a:xfrm>
                  <a:off x="4970918" y="2700228"/>
                  <a:ext cx="274320" cy="982134"/>
                  <a:chOff x="2692399" y="2184397"/>
                  <a:chExt cx="274320" cy="982134"/>
                </a:xfrm>
                <a:solidFill>
                  <a:schemeClr val="accent4"/>
                </a:solidFill>
              </p:grpSpPr>
              <p:sp>
                <p:nvSpPr>
                  <p:cNvPr id="2889" name="Oval 2888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90" name="Rectangle 2889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grpFill/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sp>
              <p:nvSpPr>
                <p:cNvPr id="2887" name="Chord 2886"/>
                <p:cNvSpPr/>
                <p:nvPr/>
              </p:nvSpPr>
              <p:spPr bwMode="auto">
                <a:xfrm rot="17528077">
                  <a:off x="5043014" y="2752290"/>
                  <a:ext cx="169420" cy="155677"/>
                </a:xfrm>
                <a:prstGeom prst="chord">
                  <a:avLst>
                    <a:gd name="adj1" fmla="val 5544771"/>
                    <a:gd name="adj2" fmla="val 13532001"/>
                  </a:avLst>
                </a:prstGeom>
                <a:solidFill>
                  <a:schemeClr val="accent3"/>
                </a:solidFill>
                <a:ln w="28575" cap="flat" cmpd="sng" algn="ctr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400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88" name="TextBox 2887"/>
                <p:cNvSpPr txBox="1"/>
                <p:nvPr/>
              </p:nvSpPr>
              <p:spPr>
                <a:xfrm>
                  <a:off x="4886854" y="3189082"/>
                  <a:ext cx="440075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0.8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2860" name="Group 2859"/>
              <p:cNvGrpSpPr/>
              <p:nvPr/>
            </p:nvGrpSpPr>
            <p:grpSpPr>
              <a:xfrm>
                <a:off x="7723018" y="2377936"/>
                <a:ext cx="459116" cy="982134"/>
                <a:chOff x="6615479" y="1619954"/>
                <a:chExt cx="459116" cy="982134"/>
              </a:xfrm>
            </p:grpSpPr>
            <p:grpSp>
              <p:nvGrpSpPr>
                <p:cNvPr id="2870" name="Group 2869"/>
                <p:cNvGrpSpPr/>
                <p:nvPr/>
              </p:nvGrpSpPr>
              <p:grpSpPr>
                <a:xfrm>
                  <a:off x="6695345" y="1619954"/>
                  <a:ext cx="274320" cy="982134"/>
                  <a:chOff x="2692399" y="2184397"/>
                  <a:chExt cx="274320" cy="982134"/>
                </a:xfrm>
              </p:grpSpPr>
              <p:sp>
                <p:nvSpPr>
                  <p:cNvPr id="2884" name="Oval 2883"/>
                  <p:cNvSpPr/>
                  <p:nvPr/>
                </p:nvSpPr>
                <p:spPr bwMode="auto">
                  <a:xfrm>
                    <a:off x="2692399" y="2184397"/>
                    <a:ext cx="274320" cy="274320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85" name="Rectangle 2884"/>
                  <p:cNvSpPr/>
                  <p:nvPr/>
                </p:nvSpPr>
                <p:spPr bwMode="auto">
                  <a:xfrm>
                    <a:off x="2711026" y="2539997"/>
                    <a:ext cx="237067" cy="626534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</p:grpSp>
            <p:grpSp>
              <p:nvGrpSpPr>
                <p:cNvPr id="2871" name="Group 2870"/>
                <p:cNvGrpSpPr/>
                <p:nvPr/>
              </p:nvGrpSpPr>
              <p:grpSpPr>
                <a:xfrm>
                  <a:off x="6743548" y="1744236"/>
                  <a:ext cx="183764" cy="105236"/>
                  <a:chOff x="1517980" y="1688757"/>
                  <a:chExt cx="1070783" cy="402191"/>
                </a:xfrm>
              </p:grpSpPr>
              <p:sp>
                <p:nvSpPr>
                  <p:cNvPr id="2878" name="Oval 2877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79" name="Rectangle 2878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880" name="Rectangle 2879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400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881" name="Straight Connector 2880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882" name="Straight Connector 2881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883" name="Straight Connector 2882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872" name="Straight Connector 2871"/>
                <p:cNvCxnSpPr/>
                <p:nvPr/>
              </p:nvCxnSpPr>
              <p:spPr bwMode="auto">
                <a:xfrm flipV="1">
                  <a:off x="6882438" y="1744236"/>
                  <a:ext cx="87227" cy="1724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pic>
              <p:nvPicPr>
                <p:cNvPr id="2873" name="Picture 2872"/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chemeClr val="accent2">
                      <a:shade val="45000"/>
                      <a:satMod val="135000"/>
                    </a:schemeClr>
                    <a:prstClr val="white"/>
                  </a:duotone>
                </a:blip>
                <a:stretch>
                  <a:fillRect/>
                </a:stretch>
              </p:blipFill>
              <p:spPr>
                <a:xfrm>
                  <a:off x="6875114" y="1719928"/>
                  <a:ext cx="199481" cy="199481"/>
                </a:xfrm>
                <a:prstGeom prst="rect">
                  <a:avLst/>
                </a:prstGeom>
              </p:spPr>
            </p:pic>
            <p:cxnSp>
              <p:nvCxnSpPr>
                <p:cNvPr id="2874" name="Straight Connector 2873"/>
                <p:cNvCxnSpPr/>
                <p:nvPr/>
              </p:nvCxnSpPr>
              <p:spPr bwMode="auto">
                <a:xfrm flipV="1">
                  <a:off x="6885972" y="1760339"/>
                  <a:ext cx="83693" cy="7157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75" name="Straight Connector 2874"/>
                <p:cNvCxnSpPr/>
                <p:nvPr/>
              </p:nvCxnSpPr>
              <p:spPr bwMode="auto">
                <a:xfrm flipH="1" flipV="1">
                  <a:off x="6695345" y="1735939"/>
                  <a:ext cx="90069" cy="2440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76" name="Straight Connector 2875"/>
                <p:cNvCxnSpPr/>
                <p:nvPr/>
              </p:nvCxnSpPr>
              <p:spPr bwMode="auto">
                <a:xfrm flipH="1" flipV="1">
                  <a:off x="6695345" y="1760339"/>
                  <a:ext cx="91483" cy="70431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2877" name="TextBox 2876"/>
                <p:cNvSpPr txBox="1"/>
                <p:nvPr/>
              </p:nvSpPr>
              <p:spPr>
                <a:xfrm>
                  <a:off x="6615479" y="2126718"/>
                  <a:ext cx="440074" cy="191085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00" dirty="0">
                      <a:solidFill>
                        <a:schemeClr val="accent6">
                          <a:lumMod val="50000"/>
                        </a:schemeClr>
                      </a:solidFill>
                    </a:rPr>
                    <a:t>0.9</a:t>
                  </a:r>
                  <a:endParaRPr lang="en-US" sz="400" dirty="0">
                    <a:solidFill>
                      <a:schemeClr val="accent6">
                        <a:lumMod val="50000"/>
                      </a:schemeClr>
                    </a:solidFill>
                  </a:endParaRPr>
                </a:p>
              </p:txBody>
            </p:sp>
          </p:grpSp>
          <p:cxnSp>
            <p:nvCxnSpPr>
              <p:cNvPr id="2861" name="Straight Connector 2860"/>
              <p:cNvCxnSpPr/>
              <p:nvPr/>
            </p:nvCxnSpPr>
            <p:spPr bwMode="auto">
              <a:xfrm>
                <a:off x="117850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2" name="Straight Connector 2861"/>
              <p:cNvCxnSpPr/>
              <p:nvPr/>
            </p:nvCxnSpPr>
            <p:spPr bwMode="auto">
              <a:xfrm>
                <a:off x="2147502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3" name="Straight Connector 2862"/>
              <p:cNvCxnSpPr/>
              <p:nvPr/>
            </p:nvCxnSpPr>
            <p:spPr bwMode="auto">
              <a:xfrm>
                <a:off x="307782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4" name="Straight Connector 2863"/>
              <p:cNvCxnSpPr/>
              <p:nvPr/>
            </p:nvCxnSpPr>
            <p:spPr bwMode="auto">
              <a:xfrm>
                <a:off x="4065030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5" name="Straight Connector 2864"/>
              <p:cNvCxnSpPr/>
              <p:nvPr/>
            </p:nvCxnSpPr>
            <p:spPr bwMode="auto">
              <a:xfrm>
                <a:off x="5044244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6" name="Straight Connector 2865"/>
              <p:cNvCxnSpPr/>
              <p:nvPr/>
            </p:nvCxnSpPr>
            <p:spPr bwMode="auto">
              <a:xfrm>
                <a:off x="603873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7" name="Straight Connector 2866"/>
              <p:cNvCxnSpPr/>
              <p:nvPr/>
            </p:nvCxnSpPr>
            <p:spPr bwMode="auto">
              <a:xfrm>
                <a:off x="6977597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8" name="Straight Connector 2867"/>
              <p:cNvCxnSpPr/>
              <p:nvPr/>
            </p:nvCxnSpPr>
            <p:spPr bwMode="auto">
              <a:xfrm>
                <a:off x="7952768" y="1957627"/>
                <a:ext cx="0" cy="385363"/>
              </a:xfrm>
              <a:prstGeom prst="line">
                <a:avLst/>
              </a:prstGeom>
              <a:solidFill>
                <a:schemeClr val="accent1"/>
              </a:solidFill>
              <a:ln w="57150" cap="rnd" cmpd="sng" algn="ctr">
                <a:solidFill>
                  <a:schemeClr val="accent6"/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pic>
            <p:nvPicPr>
              <p:cNvPr id="2869" name="Picture 2868"/>
              <p:cNvPicPr>
                <a:picLocks noChangeAspect="1"/>
              </p:cNvPicPr>
              <p:nvPr/>
            </p:nvPicPr>
            <p:blipFill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5809264" y="800821"/>
                <a:ext cx="425507" cy="356238"/>
              </a:xfrm>
              <a:prstGeom prst="rect">
                <a:avLst/>
              </a:prstGeom>
            </p:spPr>
          </p:pic>
        </p:grpSp>
      </p:grpSp>
      <p:sp>
        <p:nvSpPr>
          <p:cNvPr id="3546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184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62138"/>
            <a:ext cx="10515600" cy="2852737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2438400" y="555963"/>
                <a:ext cx="7315200" cy="27325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1" i="1" smtClean="0">
                          <a:solidFill>
                            <a:srgbClr val="79D758"/>
                          </a:solidFill>
                          <a:latin typeface="Cambria Math" charset="0"/>
                        </a:rPr>
                        <m:t>𝒅</m:t>
                      </m:r>
                      <m:r>
                        <a:rPr lang="en-US" sz="4400" b="1" i="1" smtClean="0">
                          <a:solidFill>
                            <a:srgbClr val="79D758"/>
                          </a:solidFill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4400" b="1" i="1" smtClean="0">
                              <a:solidFill>
                                <a:srgbClr val="79D758"/>
                              </a:solidFill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4400" b="1" i="1" smtClean="0">
                                  <a:solidFill>
                                    <a:srgbClr val="79D758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4400" b="1" i="1" smtClean="0">
                                      <a:solidFill>
                                        <a:srgbClr val="79D758"/>
                                      </a:solidFill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4400" b="1" i="1" smtClean="0">
                                      <a:solidFill>
                                        <a:srgbClr val="79D758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4400" b="1" i="1" smtClean="0">
                                  <a:solidFill>
                                    <a:srgbClr val="79D758"/>
                                  </a:solidFill>
                                  <a:latin typeface="Cambria Math" charset="0"/>
                                </a:rPr>
                                <m:t>𝒆𝒙𝒑𝒐𝒔𝒆𝒅</m:t>
                              </m:r>
                            </m:sub>
                          </m:sSub>
                          <m:r>
                            <a:rPr lang="en-US" sz="4400" b="1" i="1" smtClean="0">
                              <a:solidFill>
                                <a:srgbClr val="79D758"/>
                              </a:solidFill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4400" b="1" i="1" smtClean="0">
                                  <a:solidFill>
                                    <a:srgbClr val="79D758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̅"/>
                                  <m:ctrlPr>
                                    <a:rPr lang="en-US" sz="4400" b="1" i="1" smtClean="0">
                                      <a:solidFill>
                                        <a:srgbClr val="79D758"/>
                                      </a:solidFill>
                                      <a:latin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4400" b="1" i="1" smtClean="0">
                                      <a:solidFill>
                                        <a:srgbClr val="79D758"/>
                                      </a:solidFill>
                                      <a:latin typeface="Cambria Math" charset="0"/>
                                    </a:rPr>
                                    <m:t>𝒙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4400" b="1" i="1" smtClean="0">
                                  <a:solidFill>
                                    <a:srgbClr val="79D758"/>
                                  </a:solidFill>
                                  <a:latin typeface="Cambria Math" charset="0"/>
                                </a:rPr>
                                <m:t>𝒖𝒏𝒆𝒙𝒑𝒐𝒔𝒆𝒅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4400" b="1" i="1" smtClean="0">
                                  <a:solidFill>
                                    <a:srgbClr val="79D758"/>
                                  </a:solidFill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mr-IN" sz="4400" b="1" i="1" smtClean="0">
                                      <a:solidFill>
                                        <a:srgbClr val="79D758"/>
                                      </a:solidFill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en-US" sz="4400" b="1" i="1" smtClean="0">
                                          <a:solidFill>
                                            <a:srgbClr val="79D758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rgbClr val="79D758"/>
                                          </a:solidFill>
                                          <a:latin typeface="Cambria Math" charset="0"/>
                                        </a:rPr>
                                        <m:t>𝒔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rgbClr val="79D758"/>
                                          </a:solidFill>
                                          <a:latin typeface="Cambria Math" charset="0"/>
                                        </a:rPr>
                                        <m:t>𝒆𝒙𝒑𝒐𝒔𝒆𝒅</m:t>
                                      </m:r>
                                    </m:sub>
                                    <m:sup>
                                      <m:r>
                                        <a:rPr lang="en-US" sz="4400" b="1" i="1" smtClean="0">
                                          <a:solidFill>
                                            <a:srgbClr val="79D758"/>
                                          </a:solidFill>
                                          <a:latin typeface="Cambria Math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  <m:r>
                                    <a:rPr lang="en-US" sz="4400" b="1" i="1" smtClean="0">
                                      <a:solidFill>
                                        <a:srgbClr val="79D758"/>
                                      </a:solidFill>
                                      <a:latin typeface="Cambria Math" charset="0"/>
                                    </a:rPr>
                                    <m:t>+</m:t>
                                  </m:r>
                                  <m:sSubSup>
                                    <m:sSubSupPr>
                                      <m:ctrlPr>
                                        <a:rPr lang="en-US" sz="4400" b="1" i="1" smtClean="0">
                                          <a:solidFill>
                                            <a:srgbClr val="79D758"/>
                                          </a:solidFill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rgbClr val="79D758"/>
                                          </a:solidFill>
                                          <a:latin typeface="Cambria Math" charset="0"/>
                                        </a:rPr>
                                        <m:t>𝒔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rgbClr val="79D758"/>
                                          </a:solidFill>
                                          <a:latin typeface="Cambria Math" charset="0"/>
                                        </a:rPr>
                                        <m:t>𝒖𝒏𝒆𝒙𝒑𝒐𝒔𝒆𝒅</m:t>
                                      </m:r>
                                    </m:sub>
                                    <m:sup>
                                      <m:r>
                                        <a:rPr lang="en-US" sz="4400" b="1" i="1" smtClean="0">
                                          <a:solidFill>
                                            <a:srgbClr val="79D758"/>
                                          </a:solidFill>
                                          <a:latin typeface="Cambria Math" charset="0"/>
                                        </a:rPr>
                                        <m:t>𝟐</m:t>
                                      </m:r>
                                    </m:sup>
                                  </m:sSubSup>
                                </m:num>
                                <m:den>
                                  <m:r>
                                    <a:rPr lang="en-US" sz="4400" b="1" i="1" smtClean="0">
                                      <a:solidFill>
                                        <a:srgbClr val="79D758"/>
                                      </a:solidFill>
                                      <a:latin typeface="Cambria Math" charset="0"/>
                                    </a:rPr>
                                    <m:t>𝟐</m:t>
                                  </m:r>
                                </m:den>
                              </m:f>
                            </m:e>
                          </m:rad>
                        </m:den>
                      </m:f>
                      <m:r>
                        <a:rPr lang="en-US" sz="4400" b="1" i="1" smtClean="0">
                          <a:solidFill>
                            <a:srgbClr val="79D758"/>
                          </a:solidFill>
                          <a:latin typeface="Cambria Math" charset="0"/>
                        </a:rPr>
                        <m:t> </m:t>
                      </m:r>
                    </m:oMath>
                  </m:oMathPara>
                </a14:m>
                <a:endParaRPr lang="en-US" sz="4400" b="1" dirty="0">
                  <a:solidFill>
                    <a:srgbClr val="79D758"/>
                  </a:solidFill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8400" y="555963"/>
                <a:ext cx="7315200" cy="273254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885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3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Box 193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885497" y="2095568"/>
            <a:ext cx="471424" cy="1368312"/>
            <a:chOff x="1414123" y="1571676"/>
            <a:chExt cx="353568" cy="1026234"/>
          </a:xfrm>
        </p:grpSpPr>
        <p:grpSp>
          <p:nvGrpSpPr>
            <p:cNvPr id="7" name="Group 6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5" name="Teardrop 224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6" name="Teardrop 225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7" name="Rounded Rectangle 226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28" name="Rounded Rectangle 227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85133" y="1395021"/>
            <a:ext cx="365760" cy="1309512"/>
            <a:chOff x="2692399" y="2184397"/>
            <a:chExt cx="274320" cy="982134"/>
          </a:xfrm>
        </p:grpSpPr>
        <p:sp>
          <p:nvSpPr>
            <p:cNvPr id="11" name="Oval 1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7467236" y="3323864"/>
            <a:ext cx="365760" cy="1309512"/>
            <a:chOff x="2368178" y="2124654"/>
            <a:chExt cx="274320" cy="982134"/>
          </a:xfrm>
        </p:grpSpPr>
        <p:grpSp>
          <p:nvGrpSpPr>
            <p:cNvPr id="55" name="Group 5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67" name="Oval 66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70" name="Straight Connector 69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1" name="Straight Connector 70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2" name="Straight Connector 71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6" name="Group 15"/>
          <p:cNvGrpSpPr/>
          <p:nvPr/>
        </p:nvGrpSpPr>
        <p:grpSpPr>
          <a:xfrm>
            <a:off x="1536324" y="2924511"/>
            <a:ext cx="365760" cy="1309512"/>
            <a:chOff x="2692399" y="2184397"/>
            <a:chExt cx="274320" cy="982134"/>
          </a:xfrm>
        </p:grpSpPr>
        <p:sp>
          <p:nvSpPr>
            <p:cNvPr id="17" name="Oval 16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523323" y="1654493"/>
            <a:ext cx="365760" cy="1309512"/>
            <a:chOff x="2368178" y="2124654"/>
            <a:chExt cx="274320" cy="982134"/>
          </a:xfrm>
        </p:grpSpPr>
        <p:grpSp>
          <p:nvGrpSpPr>
            <p:cNvPr id="75" name="Group 74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88" name="Oval 8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77" name="Group 76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82" name="Oval 81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Straight Connector 85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Straight Connector 86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139" name="Group 138"/>
          <p:cNvGrpSpPr/>
          <p:nvPr/>
        </p:nvGrpSpPr>
        <p:grpSpPr>
          <a:xfrm>
            <a:off x="879796" y="1521563"/>
            <a:ext cx="365760" cy="1309512"/>
            <a:chOff x="2692399" y="2184397"/>
            <a:chExt cx="274320" cy="982134"/>
          </a:xfrm>
        </p:grpSpPr>
        <p:sp>
          <p:nvSpPr>
            <p:cNvPr id="152" name="Oval 151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70" name="Oval 169"/>
          <p:cNvSpPr/>
          <p:nvPr/>
        </p:nvSpPr>
        <p:spPr bwMode="auto">
          <a:xfrm>
            <a:off x="-117767" y="897416"/>
            <a:ext cx="4876800" cy="4876800"/>
          </a:xfrm>
          <a:prstGeom prst="ellipse">
            <a:avLst/>
          </a:prstGeom>
          <a:noFill/>
          <a:ln w="762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71" name="Oval 170"/>
          <p:cNvSpPr/>
          <p:nvPr/>
        </p:nvSpPr>
        <p:spPr bwMode="auto">
          <a:xfrm>
            <a:off x="5245751" y="29548"/>
            <a:ext cx="6400800" cy="6400800"/>
          </a:xfrm>
          <a:prstGeom prst="ellips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6627891" y="3600304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0" name="Oval 1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077592" y="2640039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26" name="Oval 25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249587" y="3052717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38" name="Oval 37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8737281" y="4274416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41" name="Oval 40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36800" y="1442920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53" name="Oval 5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9427405" y="3551471"/>
            <a:ext cx="365760" cy="1309512"/>
            <a:chOff x="2692399" y="2184397"/>
            <a:chExt cx="274320" cy="982134"/>
          </a:xfrm>
          <a:solidFill>
            <a:schemeClr val="accent4"/>
          </a:solidFill>
        </p:grpSpPr>
        <p:sp>
          <p:nvSpPr>
            <p:cNvPr id="190" name="Oval 18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91" name="Rectangle 19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789536" y="1767085"/>
            <a:ext cx="365760" cy="1309512"/>
            <a:chOff x="2092152" y="1325314"/>
            <a:chExt cx="274320" cy="982134"/>
          </a:xfrm>
        </p:grpSpPr>
        <p:grpSp>
          <p:nvGrpSpPr>
            <p:cNvPr id="13" name="Group 12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14" name="Oval 13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24" name="Heart 223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83561" y="3398644"/>
            <a:ext cx="365760" cy="1309512"/>
            <a:chOff x="2692399" y="2184397"/>
            <a:chExt cx="274320" cy="982134"/>
          </a:xfrm>
        </p:grpSpPr>
        <p:sp>
          <p:nvSpPr>
            <p:cNvPr id="23" name="Oval 22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944067" y="1687272"/>
            <a:ext cx="245019" cy="140315"/>
            <a:chOff x="1517980" y="1688757"/>
            <a:chExt cx="1070783" cy="402191"/>
          </a:xfrm>
        </p:grpSpPr>
        <p:sp>
          <p:nvSpPr>
            <p:cNvPr id="146" name="Oval 145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149" name="Straight Connector 148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0" name="Straight Connector 149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1" name="Straight Connector 150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42" name="Straight Connector 141"/>
          <p:cNvCxnSpPr/>
          <p:nvPr/>
        </p:nvCxnSpPr>
        <p:spPr bwMode="auto">
          <a:xfrm flipV="1">
            <a:off x="1129254" y="1687272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32" name="Picture 23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9489" y="1654862"/>
            <a:ext cx="265975" cy="265975"/>
          </a:xfrm>
          <a:prstGeom prst="rect">
            <a:avLst/>
          </a:prstGeom>
        </p:spPr>
      </p:pic>
      <p:cxnSp>
        <p:nvCxnSpPr>
          <p:cNvPr id="143" name="Straight Connector 142"/>
          <p:cNvCxnSpPr/>
          <p:nvPr/>
        </p:nvCxnSpPr>
        <p:spPr bwMode="auto">
          <a:xfrm flipV="1">
            <a:off x="1133966" y="1708743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/>
          <p:cNvCxnSpPr/>
          <p:nvPr/>
        </p:nvCxnSpPr>
        <p:spPr bwMode="auto">
          <a:xfrm flipH="1" flipV="1">
            <a:off x="879797" y="1676210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/>
          <p:cNvCxnSpPr/>
          <p:nvPr/>
        </p:nvCxnSpPr>
        <p:spPr bwMode="auto">
          <a:xfrm flipH="1" flipV="1">
            <a:off x="879797" y="1708743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6" name="Lightning Bolt 235"/>
          <p:cNvSpPr/>
          <p:nvPr/>
        </p:nvSpPr>
        <p:spPr bwMode="auto">
          <a:xfrm>
            <a:off x="8397238" y="3096244"/>
            <a:ext cx="76741" cy="109080"/>
          </a:xfrm>
          <a:prstGeom prst="lightningBolt">
            <a:avLst/>
          </a:prstGeom>
          <a:solidFill>
            <a:schemeClr val="accent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38" name="Group 237"/>
          <p:cNvGrpSpPr/>
          <p:nvPr/>
        </p:nvGrpSpPr>
        <p:grpSpPr>
          <a:xfrm>
            <a:off x="3281159" y="3043683"/>
            <a:ext cx="499200" cy="1309512"/>
            <a:chOff x="587671" y="2548983"/>
            <a:chExt cx="374400" cy="982134"/>
          </a:xfrm>
        </p:grpSpPr>
        <p:grpSp>
          <p:nvGrpSpPr>
            <p:cNvPr id="239" name="Group 238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43" name="Oval 24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0" name="Picture 239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1" name="Rounded Rectangle 240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2" name="Rounded Rectangle 241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9566839" y="1776024"/>
            <a:ext cx="499200" cy="1309512"/>
            <a:chOff x="587671" y="2548983"/>
            <a:chExt cx="374400" cy="982134"/>
          </a:xfrm>
        </p:grpSpPr>
        <p:grpSp>
          <p:nvGrpSpPr>
            <p:cNvPr id="246" name="Group 245"/>
            <p:cNvGrpSpPr/>
            <p:nvPr/>
          </p:nvGrpSpPr>
          <p:grpSpPr>
            <a:xfrm>
              <a:off x="587671" y="2548983"/>
              <a:ext cx="274320" cy="982134"/>
              <a:chOff x="2692399" y="2184397"/>
              <a:chExt cx="274320" cy="982134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pic>
          <p:nvPicPr>
            <p:cNvPr id="247" name="Picture 246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62590" y="2650430"/>
              <a:ext cx="199481" cy="199481"/>
            </a:xfrm>
            <a:prstGeom prst="rect">
              <a:avLst/>
            </a:prstGeom>
          </p:spPr>
        </p:pic>
        <p:sp>
          <p:nvSpPr>
            <p:cNvPr id="248" name="Rounded Rectangle 247"/>
            <p:cNvSpPr/>
            <p:nvPr/>
          </p:nvSpPr>
          <p:spPr bwMode="auto">
            <a:xfrm>
              <a:off x="741028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49" name="Rounded Rectangle 248"/>
            <p:cNvSpPr/>
            <p:nvPr/>
          </p:nvSpPr>
          <p:spPr bwMode="auto">
            <a:xfrm>
              <a:off x="618909" y="2633271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52" name="Group 251"/>
          <p:cNvGrpSpPr/>
          <p:nvPr/>
        </p:nvGrpSpPr>
        <p:grpSpPr>
          <a:xfrm>
            <a:off x="7073523" y="1833464"/>
            <a:ext cx="471424" cy="1368312"/>
            <a:chOff x="1414123" y="1571676"/>
            <a:chExt cx="353568" cy="1026234"/>
          </a:xfrm>
        </p:grpSpPr>
        <p:grpSp>
          <p:nvGrpSpPr>
            <p:cNvPr id="253" name="Group 252"/>
            <p:cNvGrpSpPr/>
            <p:nvPr/>
          </p:nvGrpSpPr>
          <p:grpSpPr>
            <a:xfrm>
              <a:off x="1446433" y="1615776"/>
              <a:ext cx="274320" cy="982134"/>
              <a:chOff x="2692399" y="2184397"/>
              <a:chExt cx="274320" cy="982134"/>
            </a:xfrm>
          </p:grpSpPr>
          <p:sp>
            <p:nvSpPr>
              <p:cNvPr id="258" name="Oval 25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54" name="Teardrop 253"/>
            <p:cNvSpPr/>
            <p:nvPr/>
          </p:nvSpPr>
          <p:spPr bwMode="auto">
            <a:xfrm>
              <a:off x="1414123" y="1571676"/>
              <a:ext cx="175524" cy="127198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5" name="Teardrop 254"/>
            <p:cNvSpPr/>
            <p:nvPr/>
          </p:nvSpPr>
          <p:spPr bwMode="auto">
            <a:xfrm rot="16200000">
              <a:off x="1601742" y="1532925"/>
              <a:ext cx="127198" cy="204700"/>
            </a:xfrm>
            <a:prstGeom prst="teardrop">
              <a:avLst>
                <a:gd name="adj" fmla="val 89157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6" name="Rounded Rectangle 255"/>
            <p:cNvSpPr/>
            <p:nvPr/>
          </p:nvSpPr>
          <p:spPr bwMode="auto">
            <a:xfrm>
              <a:off x="1597000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57" name="Rounded Rectangle 256"/>
            <p:cNvSpPr/>
            <p:nvPr/>
          </p:nvSpPr>
          <p:spPr bwMode="auto">
            <a:xfrm>
              <a:off x="1474881" y="1703314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0" name="Group 259"/>
          <p:cNvGrpSpPr/>
          <p:nvPr/>
        </p:nvGrpSpPr>
        <p:grpSpPr>
          <a:xfrm>
            <a:off x="7922112" y="1389517"/>
            <a:ext cx="365760" cy="1309512"/>
            <a:chOff x="2092152" y="1325314"/>
            <a:chExt cx="274320" cy="982134"/>
          </a:xfrm>
        </p:grpSpPr>
        <p:grpSp>
          <p:nvGrpSpPr>
            <p:cNvPr id="261" name="Group 260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3" name="Oval 262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2" name="Heart 261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10323617" y="2986505"/>
            <a:ext cx="365760" cy="1309512"/>
            <a:chOff x="2092152" y="1325314"/>
            <a:chExt cx="274320" cy="982134"/>
          </a:xfrm>
        </p:grpSpPr>
        <p:grpSp>
          <p:nvGrpSpPr>
            <p:cNvPr id="266" name="Group 265"/>
            <p:cNvGrpSpPr/>
            <p:nvPr/>
          </p:nvGrpSpPr>
          <p:grpSpPr>
            <a:xfrm>
              <a:off x="2092152" y="1325314"/>
              <a:ext cx="274320" cy="982134"/>
              <a:chOff x="2692399" y="2184397"/>
              <a:chExt cx="274320" cy="982134"/>
            </a:xfrm>
          </p:grpSpPr>
          <p:sp>
            <p:nvSpPr>
              <p:cNvPr id="268" name="Oval 267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67" name="Heart 266"/>
            <p:cNvSpPr/>
            <p:nvPr/>
          </p:nvSpPr>
          <p:spPr bwMode="auto">
            <a:xfrm>
              <a:off x="2195831" y="1732032"/>
              <a:ext cx="130205" cy="128094"/>
            </a:xfrm>
            <a:prstGeom prst="hear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270" name="Chord 269"/>
          <p:cNvSpPr/>
          <p:nvPr/>
        </p:nvSpPr>
        <p:spPr bwMode="auto">
          <a:xfrm rot="17528077">
            <a:off x="6724019" y="3669721"/>
            <a:ext cx="225893" cy="207569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271" name="Chord 270"/>
          <p:cNvSpPr/>
          <p:nvPr/>
        </p:nvSpPr>
        <p:spPr bwMode="auto">
          <a:xfrm rot="17528077">
            <a:off x="10694229" y="1513873"/>
            <a:ext cx="272252" cy="193643"/>
          </a:xfrm>
          <a:prstGeom prst="chord">
            <a:avLst>
              <a:gd name="adj1" fmla="val 5544771"/>
              <a:gd name="adj2" fmla="val 13532001"/>
            </a:avLst>
          </a:prstGeom>
          <a:solidFill>
            <a:schemeClr val="accent3"/>
          </a:solidFill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grpSp>
        <p:nvGrpSpPr>
          <p:cNvPr id="273" name="Group 272"/>
          <p:cNvGrpSpPr/>
          <p:nvPr/>
        </p:nvGrpSpPr>
        <p:grpSpPr>
          <a:xfrm>
            <a:off x="2434885" y="3280749"/>
            <a:ext cx="365760" cy="1309512"/>
            <a:chOff x="2368178" y="2124654"/>
            <a:chExt cx="274320" cy="982134"/>
          </a:xfrm>
        </p:grpSpPr>
        <p:grpSp>
          <p:nvGrpSpPr>
            <p:cNvPr id="274" name="Group 273"/>
            <p:cNvGrpSpPr/>
            <p:nvPr/>
          </p:nvGrpSpPr>
          <p:grpSpPr>
            <a:xfrm>
              <a:off x="2368178" y="2124654"/>
              <a:ext cx="274320" cy="982134"/>
              <a:chOff x="2692399" y="2184397"/>
              <a:chExt cx="274320" cy="982134"/>
            </a:xfrm>
          </p:grpSpPr>
          <p:sp>
            <p:nvSpPr>
              <p:cNvPr id="287" name="Oval 286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88" name="Rectangle 287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2368178" y="2240639"/>
              <a:ext cx="274320" cy="113533"/>
              <a:chOff x="1237102" y="1657048"/>
              <a:chExt cx="1598445" cy="433900"/>
            </a:xfrm>
          </p:grpSpPr>
          <p:grpSp>
            <p:nvGrpSpPr>
              <p:cNvPr id="276" name="Group 275"/>
              <p:cNvGrpSpPr/>
              <p:nvPr/>
            </p:nvGrpSpPr>
            <p:grpSpPr>
              <a:xfrm>
                <a:off x="1517980" y="1688757"/>
                <a:ext cx="1070783" cy="402191"/>
                <a:chOff x="1517980" y="1688757"/>
                <a:chExt cx="1070783" cy="402191"/>
              </a:xfrm>
            </p:grpSpPr>
            <p:sp>
              <p:nvSpPr>
                <p:cNvPr id="281" name="Oval 280"/>
                <p:cNvSpPr/>
                <p:nvPr/>
              </p:nvSpPr>
              <p:spPr bwMode="auto">
                <a:xfrm>
                  <a:off x="1577545" y="1688757"/>
                  <a:ext cx="955589" cy="39475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2" name="Rectangle 281"/>
                <p:cNvSpPr/>
                <p:nvPr/>
              </p:nvSpPr>
              <p:spPr bwMode="auto">
                <a:xfrm>
                  <a:off x="2399539" y="1688757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83" name="Rectangle 282"/>
                <p:cNvSpPr/>
                <p:nvPr/>
              </p:nvSpPr>
              <p:spPr bwMode="auto">
                <a:xfrm>
                  <a:off x="1517980" y="1696198"/>
                  <a:ext cx="189224" cy="394750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cxnSp>
              <p:nvCxnSpPr>
                <p:cNvPr id="284" name="Straight Connector 283"/>
                <p:cNvCxnSpPr/>
                <p:nvPr/>
              </p:nvCxnSpPr>
              <p:spPr bwMode="auto">
                <a:xfrm>
                  <a:off x="1820562" y="182056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5" name="Straight Connector 284"/>
                <p:cNvCxnSpPr/>
                <p:nvPr/>
              </p:nvCxnSpPr>
              <p:spPr bwMode="auto">
                <a:xfrm>
                  <a:off x="1820562" y="1886132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1820562" y="1956487"/>
                  <a:ext cx="448962" cy="0"/>
                </a:xfrm>
                <a:prstGeom prst="line">
                  <a:avLst/>
                </a:prstGeom>
                <a:solidFill>
                  <a:schemeClr val="accent1"/>
                </a:solidFill>
                <a:ln w="6350" cap="flat" cmpd="sng" algn="ctr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277" name="Straight Connector 276"/>
              <p:cNvCxnSpPr/>
              <p:nvPr/>
            </p:nvCxnSpPr>
            <p:spPr bwMode="auto">
              <a:xfrm flipV="1">
                <a:off x="2327280" y="1688757"/>
                <a:ext cx="508267" cy="65902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V="1">
                <a:off x="2347874" y="1750301"/>
                <a:ext cx="487673" cy="27353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H="1" flipV="1">
                <a:off x="1237102" y="1657048"/>
                <a:ext cx="524826" cy="9325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H="1" flipV="1">
                <a:off x="1237102" y="1750301"/>
                <a:ext cx="533063" cy="269174"/>
              </a:xfrm>
              <a:prstGeom prst="line">
                <a:avLst/>
              </a:prstGeom>
              <a:solidFill>
                <a:schemeClr val="accent1"/>
              </a:solidFill>
              <a:ln w="12700" cap="flat" cmpd="sng" algn="ctr">
                <a:solidFill>
                  <a:schemeClr val="bg1">
                    <a:lumMod val="9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309" name="Group 308"/>
          <p:cNvGrpSpPr/>
          <p:nvPr/>
        </p:nvGrpSpPr>
        <p:grpSpPr>
          <a:xfrm>
            <a:off x="8927127" y="2159939"/>
            <a:ext cx="365760" cy="1309512"/>
            <a:chOff x="2692399" y="2184397"/>
            <a:chExt cx="274320" cy="982134"/>
          </a:xfrm>
        </p:grpSpPr>
        <p:sp>
          <p:nvSpPr>
            <p:cNvPr id="310" name="Oval 309"/>
            <p:cNvSpPr/>
            <p:nvPr/>
          </p:nvSpPr>
          <p:spPr bwMode="auto">
            <a:xfrm>
              <a:off x="2692399" y="2184397"/>
              <a:ext cx="274320" cy="2743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1" name="Rectangle 310"/>
            <p:cNvSpPr/>
            <p:nvPr/>
          </p:nvSpPr>
          <p:spPr bwMode="auto">
            <a:xfrm>
              <a:off x="2711026" y="2539997"/>
              <a:ext cx="237067" cy="626534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12" name="Group 311"/>
          <p:cNvGrpSpPr/>
          <p:nvPr/>
        </p:nvGrpSpPr>
        <p:grpSpPr>
          <a:xfrm>
            <a:off x="8991397" y="2325648"/>
            <a:ext cx="245019" cy="140315"/>
            <a:chOff x="1517980" y="1688757"/>
            <a:chExt cx="1070783" cy="402191"/>
          </a:xfrm>
        </p:grpSpPr>
        <p:sp>
          <p:nvSpPr>
            <p:cNvPr id="313" name="Oval 312"/>
            <p:cNvSpPr/>
            <p:nvPr/>
          </p:nvSpPr>
          <p:spPr bwMode="auto">
            <a:xfrm>
              <a:off x="1577545" y="1688757"/>
              <a:ext cx="955589" cy="3947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4" name="Rectangle 313"/>
            <p:cNvSpPr/>
            <p:nvPr/>
          </p:nvSpPr>
          <p:spPr bwMode="auto">
            <a:xfrm>
              <a:off x="2399539" y="1688757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15" name="Rectangle 314"/>
            <p:cNvSpPr/>
            <p:nvPr/>
          </p:nvSpPr>
          <p:spPr bwMode="auto">
            <a:xfrm>
              <a:off x="1517980" y="1696198"/>
              <a:ext cx="189224" cy="394750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cxnSp>
          <p:nvCxnSpPr>
            <p:cNvPr id="316" name="Straight Connector 315"/>
            <p:cNvCxnSpPr/>
            <p:nvPr/>
          </p:nvCxnSpPr>
          <p:spPr bwMode="auto">
            <a:xfrm>
              <a:off x="1820562" y="182056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7" name="Straight Connector 316"/>
            <p:cNvCxnSpPr/>
            <p:nvPr/>
          </p:nvCxnSpPr>
          <p:spPr bwMode="auto">
            <a:xfrm>
              <a:off x="1820562" y="1886132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8" name="Straight Connector 317"/>
            <p:cNvCxnSpPr/>
            <p:nvPr/>
          </p:nvCxnSpPr>
          <p:spPr bwMode="auto">
            <a:xfrm>
              <a:off x="1820562" y="1956487"/>
              <a:ext cx="448962" cy="0"/>
            </a:xfrm>
            <a:prstGeom prst="line">
              <a:avLst/>
            </a:prstGeom>
            <a:solidFill>
              <a:schemeClr val="accent1"/>
            </a:solidFill>
            <a:ln w="635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319" name="Straight Connector 318"/>
          <p:cNvCxnSpPr/>
          <p:nvPr/>
        </p:nvCxnSpPr>
        <p:spPr bwMode="auto">
          <a:xfrm flipV="1">
            <a:off x="9176585" y="2325648"/>
            <a:ext cx="116303" cy="2299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66819" y="2293238"/>
            <a:ext cx="265975" cy="265975"/>
          </a:xfrm>
          <a:prstGeom prst="rect">
            <a:avLst/>
          </a:prstGeom>
        </p:spPr>
      </p:pic>
      <p:cxnSp>
        <p:nvCxnSpPr>
          <p:cNvPr id="321" name="Straight Connector 320"/>
          <p:cNvCxnSpPr/>
          <p:nvPr/>
        </p:nvCxnSpPr>
        <p:spPr bwMode="auto">
          <a:xfrm flipV="1">
            <a:off x="9181297" y="2347119"/>
            <a:ext cx="111591" cy="9542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2" name="Straight Connector 321"/>
          <p:cNvCxnSpPr/>
          <p:nvPr/>
        </p:nvCxnSpPr>
        <p:spPr bwMode="auto">
          <a:xfrm flipH="1" flipV="1">
            <a:off x="8927127" y="2314586"/>
            <a:ext cx="120092" cy="32535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3" name="Straight Connector 322"/>
          <p:cNvCxnSpPr/>
          <p:nvPr/>
        </p:nvCxnSpPr>
        <p:spPr bwMode="auto">
          <a:xfrm flipH="1" flipV="1">
            <a:off x="8927128" y="2347119"/>
            <a:ext cx="121977" cy="939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27" name="Oval 326"/>
          <p:cNvSpPr/>
          <p:nvPr/>
        </p:nvSpPr>
        <p:spPr bwMode="auto">
          <a:xfrm>
            <a:off x="8455988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28" name="Oval 327"/>
          <p:cNvSpPr/>
          <p:nvPr/>
        </p:nvSpPr>
        <p:spPr bwMode="auto">
          <a:xfrm>
            <a:off x="8299572" y="3181143"/>
            <a:ext cx="121920" cy="121920"/>
          </a:xfrm>
          <a:prstGeom prst="ellipse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29" name="Picture 328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746163" y="3528516"/>
            <a:ext cx="415632" cy="186753"/>
          </a:xfrm>
          <a:prstGeom prst="rect">
            <a:avLst/>
          </a:prstGeom>
        </p:spPr>
      </p:pic>
      <p:pic>
        <p:nvPicPr>
          <p:cNvPr id="331" name="Picture 330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5711" y="2749884"/>
            <a:ext cx="524021" cy="413248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88695" y="3461268"/>
            <a:ext cx="567343" cy="474984"/>
          </a:xfrm>
          <a:prstGeom prst="rect">
            <a:avLst/>
          </a:prstGeom>
        </p:spPr>
      </p:pic>
      <p:pic>
        <p:nvPicPr>
          <p:cNvPr id="333" name="Picture 33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8712345" y="4420716"/>
            <a:ext cx="415632" cy="186753"/>
          </a:xfrm>
          <a:prstGeom prst="rect">
            <a:avLst/>
          </a:prstGeom>
        </p:spPr>
      </p:pic>
      <p:sp>
        <p:nvSpPr>
          <p:cNvPr id="334" name="Rounded Rectangle 333"/>
          <p:cNvSpPr/>
          <p:nvPr/>
        </p:nvSpPr>
        <p:spPr bwMode="auto">
          <a:xfrm>
            <a:off x="8931452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335" name="Rounded Rectangle 334"/>
          <p:cNvSpPr/>
          <p:nvPr/>
        </p:nvSpPr>
        <p:spPr bwMode="auto">
          <a:xfrm>
            <a:off x="8768627" y="4321547"/>
            <a:ext cx="131600" cy="82232"/>
          </a:xfrm>
          <a:prstGeom prst="roundRect">
            <a:avLst/>
          </a:prstGeom>
          <a:noFill/>
          <a:ln w="127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pic>
        <p:nvPicPr>
          <p:cNvPr id="336" name="Picture 335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34225" y="1512853"/>
            <a:ext cx="265975" cy="26597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4934" y="1219467"/>
            <a:ext cx="524021" cy="413248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37161" y="3118189"/>
            <a:ext cx="567343" cy="474984"/>
          </a:xfrm>
          <a:prstGeom prst="rect">
            <a:avLst/>
          </a:prstGeom>
        </p:spPr>
      </p:pic>
      <p:sp>
        <p:nvSpPr>
          <p:cNvPr id="195" name="Title 4"/>
          <p:cNvSpPr txBox="1">
            <a:spLocks/>
          </p:cNvSpPr>
          <p:nvPr/>
        </p:nvSpPr>
        <p:spPr>
          <a:xfrm>
            <a:off x="126492" y="-229134"/>
            <a:ext cx="53757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Propensity scores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65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38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roup 168"/>
          <p:cNvGrpSpPr/>
          <p:nvPr/>
        </p:nvGrpSpPr>
        <p:grpSpPr>
          <a:xfrm>
            <a:off x="1248734" y="1194457"/>
            <a:ext cx="586767" cy="1309512"/>
            <a:chOff x="1986246" y="1325314"/>
            <a:chExt cx="440075" cy="982134"/>
          </a:xfrm>
        </p:grpSpPr>
        <p:grpSp>
          <p:nvGrpSpPr>
            <p:cNvPr id="170" name="Group 169"/>
            <p:cNvGrpSpPr/>
            <p:nvPr/>
          </p:nvGrpSpPr>
          <p:grpSpPr>
            <a:xfrm>
              <a:off x="2092152" y="1325314"/>
              <a:ext cx="274320" cy="982134"/>
              <a:chOff x="2092152" y="1325314"/>
              <a:chExt cx="274320" cy="982134"/>
            </a:xfrm>
          </p:grpSpPr>
          <p:grpSp>
            <p:nvGrpSpPr>
              <p:cNvPr id="172" name="Group 171"/>
              <p:cNvGrpSpPr/>
              <p:nvPr/>
            </p:nvGrpSpPr>
            <p:grpSpPr>
              <a:xfrm>
                <a:off x="2092152" y="1325314"/>
                <a:ext cx="274320" cy="982134"/>
                <a:chOff x="2692399" y="2184397"/>
                <a:chExt cx="274320" cy="982134"/>
              </a:xfrm>
            </p:grpSpPr>
            <p:sp>
              <p:nvSpPr>
                <p:cNvPr id="174" name="Oval 17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75" name="Rectangle 17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73" name="Heart 172"/>
              <p:cNvSpPr/>
              <p:nvPr/>
            </p:nvSpPr>
            <p:spPr bwMode="auto">
              <a:xfrm>
                <a:off x="2195831" y="1732032"/>
                <a:ext cx="130205" cy="128094"/>
              </a:xfrm>
              <a:prstGeom prst="heart">
                <a:avLst/>
              </a:prstGeom>
              <a:solidFill>
                <a:schemeClr val="accent3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71" name="TextBox 170"/>
            <p:cNvSpPr txBox="1"/>
            <p:nvPr/>
          </p:nvSpPr>
          <p:spPr>
            <a:xfrm>
              <a:off x="1986246" y="189656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2550589" y="1194457"/>
            <a:ext cx="642079" cy="1309512"/>
            <a:chOff x="2443590" y="1046266"/>
            <a:chExt cx="481559" cy="982134"/>
          </a:xfrm>
        </p:grpSpPr>
        <p:grpSp>
          <p:nvGrpSpPr>
            <p:cNvPr id="177" name="Group 176"/>
            <p:cNvGrpSpPr/>
            <p:nvPr/>
          </p:nvGrpSpPr>
          <p:grpSpPr>
            <a:xfrm>
              <a:off x="2443590" y="1046266"/>
              <a:ext cx="440075" cy="982134"/>
              <a:chOff x="2443590" y="1046266"/>
              <a:chExt cx="440075" cy="982134"/>
            </a:xfrm>
          </p:grpSpPr>
          <p:grpSp>
            <p:nvGrpSpPr>
              <p:cNvPr id="179" name="Group 178"/>
              <p:cNvGrpSpPr/>
              <p:nvPr/>
            </p:nvGrpSpPr>
            <p:grpSpPr>
              <a:xfrm>
                <a:off x="2538850" y="1046266"/>
                <a:ext cx="274320" cy="982134"/>
                <a:chOff x="2692399" y="2184397"/>
                <a:chExt cx="274320" cy="982134"/>
              </a:xfrm>
            </p:grpSpPr>
            <p:sp>
              <p:nvSpPr>
                <p:cNvPr id="181" name="Oval 180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82" name="Rectangle 18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0" name="TextBox 179"/>
              <p:cNvSpPr txBox="1"/>
              <p:nvPr/>
            </p:nvSpPr>
            <p:spPr>
              <a:xfrm>
                <a:off x="2443590" y="1527056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178" name="Picture 177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725668" y="1134639"/>
              <a:ext cx="199481" cy="199481"/>
            </a:xfrm>
            <a:prstGeom prst="rect">
              <a:avLst/>
            </a:prstGeom>
          </p:spPr>
        </p:pic>
      </p:grpSp>
      <p:grpSp>
        <p:nvGrpSpPr>
          <p:cNvPr id="183" name="Group 182"/>
          <p:cNvGrpSpPr/>
          <p:nvPr/>
        </p:nvGrpSpPr>
        <p:grpSpPr>
          <a:xfrm>
            <a:off x="3801100" y="1019829"/>
            <a:ext cx="606810" cy="1484139"/>
            <a:chOff x="1046783" y="2062413"/>
            <a:chExt cx="455108" cy="1113104"/>
          </a:xfrm>
        </p:grpSpPr>
        <p:grpSp>
          <p:nvGrpSpPr>
            <p:cNvPr id="184" name="Group 183"/>
            <p:cNvGrpSpPr/>
            <p:nvPr/>
          </p:nvGrpSpPr>
          <p:grpSpPr>
            <a:xfrm>
              <a:off x="1072446" y="2193383"/>
              <a:ext cx="429445" cy="982134"/>
              <a:chOff x="1072446" y="2193383"/>
              <a:chExt cx="429445" cy="982134"/>
            </a:xfrm>
          </p:grpSpPr>
          <p:grpSp>
            <p:nvGrpSpPr>
              <p:cNvPr id="186" name="Group 185"/>
              <p:cNvGrpSpPr/>
              <p:nvPr/>
            </p:nvGrpSpPr>
            <p:grpSpPr>
              <a:xfrm>
                <a:off x="1152243" y="2193383"/>
                <a:ext cx="274320" cy="982134"/>
                <a:chOff x="2692399" y="2184397"/>
                <a:chExt cx="274320" cy="982134"/>
              </a:xfrm>
            </p:grpSpPr>
            <p:sp>
              <p:nvSpPr>
                <p:cNvPr id="188" name="Oval 187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192" name="Rectangle 191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187" name="TextBox 186"/>
              <p:cNvSpPr txBox="1"/>
              <p:nvPr/>
            </p:nvSpPr>
            <p:spPr>
              <a:xfrm>
                <a:off x="1072446" y="2673073"/>
                <a:ext cx="42944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185" name="Picture 184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6783" y="2062413"/>
              <a:ext cx="393016" cy="309936"/>
            </a:xfrm>
            <a:prstGeom prst="rect">
              <a:avLst/>
            </a:prstGeom>
          </p:spPr>
        </p:pic>
      </p:grpSp>
      <p:grpSp>
        <p:nvGrpSpPr>
          <p:cNvPr id="193" name="Group 192"/>
          <p:cNvGrpSpPr/>
          <p:nvPr/>
        </p:nvGrpSpPr>
        <p:grpSpPr>
          <a:xfrm>
            <a:off x="5146328" y="1194458"/>
            <a:ext cx="621293" cy="1309512"/>
            <a:chOff x="2369299" y="2282762"/>
            <a:chExt cx="465970" cy="982134"/>
          </a:xfrm>
        </p:grpSpPr>
        <p:grpSp>
          <p:nvGrpSpPr>
            <p:cNvPr id="194" name="Group 193"/>
            <p:cNvGrpSpPr/>
            <p:nvPr/>
          </p:nvGrpSpPr>
          <p:grpSpPr>
            <a:xfrm>
              <a:off x="2460869" y="2282762"/>
              <a:ext cx="374400" cy="982134"/>
              <a:chOff x="587671" y="2548983"/>
              <a:chExt cx="374400" cy="982134"/>
            </a:xfrm>
          </p:grpSpPr>
          <p:grpSp>
            <p:nvGrpSpPr>
              <p:cNvPr id="196" name="Group 1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200" name="Oval 199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01" name="Rectangle 200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197" name="Picture 196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198" name="Rounded Rectangle 197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199" name="Rounded Rectangle 198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195" name="TextBox 194"/>
            <p:cNvSpPr txBox="1"/>
            <p:nvPr/>
          </p:nvSpPr>
          <p:spPr>
            <a:xfrm>
              <a:off x="2369299" y="2750694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6443706" y="1135656"/>
            <a:ext cx="586767" cy="1368312"/>
            <a:chOff x="1351526" y="1571676"/>
            <a:chExt cx="440075" cy="1026234"/>
          </a:xfrm>
        </p:grpSpPr>
        <p:grpSp>
          <p:nvGrpSpPr>
            <p:cNvPr id="203" name="Group 202"/>
            <p:cNvGrpSpPr/>
            <p:nvPr/>
          </p:nvGrpSpPr>
          <p:grpSpPr>
            <a:xfrm>
              <a:off x="1414123" y="1571676"/>
              <a:ext cx="353568" cy="1026234"/>
              <a:chOff x="1414123" y="1571676"/>
              <a:chExt cx="353568" cy="1026234"/>
            </a:xfrm>
          </p:grpSpPr>
          <p:grpSp>
            <p:nvGrpSpPr>
              <p:cNvPr id="206" name="Group 205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214" name="Oval 21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15" name="Rectangle 214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07" name="Teardrop 206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8" name="Teardrop 207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09" name="Rounded Rectangle 208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210" name="Rounded Rectangle 209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204" name="TextBox 203"/>
            <p:cNvSpPr txBox="1"/>
            <p:nvPr/>
          </p:nvSpPr>
          <p:spPr>
            <a:xfrm>
              <a:off x="1351526" y="211718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216" name="Group 215"/>
          <p:cNvGrpSpPr/>
          <p:nvPr/>
        </p:nvGrpSpPr>
        <p:grpSpPr>
          <a:xfrm>
            <a:off x="7760827" y="1194456"/>
            <a:ext cx="586767" cy="1309512"/>
            <a:chOff x="1735907" y="2460562"/>
            <a:chExt cx="440075" cy="982134"/>
          </a:xfrm>
        </p:grpSpPr>
        <p:grpSp>
          <p:nvGrpSpPr>
            <p:cNvPr id="217" name="Group 216"/>
            <p:cNvGrpSpPr/>
            <p:nvPr/>
          </p:nvGrpSpPr>
          <p:grpSpPr>
            <a:xfrm>
              <a:off x="1826164" y="2460562"/>
              <a:ext cx="274320" cy="982134"/>
              <a:chOff x="2368178" y="2124654"/>
              <a:chExt cx="274320" cy="982134"/>
            </a:xfrm>
          </p:grpSpPr>
          <p:grpSp>
            <p:nvGrpSpPr>
              <p:cNvPr id="219" name="Group 218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267" name="Oval 266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268" name="Rectangle 267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20" name="Group 219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221" name="Group 220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261" name="Oval 260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2" name="Rectangle 261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263" name="Rectangle 262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264" name="Straight Connector 263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5" name="Straight Connector 264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266" name="Straight Connector 265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222" name="Straight Connector 221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3" name="Straight Connector 222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9" name="Straight Connector 228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60" name="Straight Connector 259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218" name="TextBox 217"/>
            <p:cNvSpPr txBox="1"/>
            <p:nvPr/>
          </p:nvSpPr>
          <p:spPr>
            <a:xfrm>
              <a:off x="1735907" y="2944992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269" name="Group 268"/>
          <p:cNvGrpSpPr/>
          <p:nvPr/>
        </p:nvGrpSpPr>
        <p:grpSpPr>
          <a:xfrm>
            <a:off x="9011813" y="1194456"/>
            <a:ext cx="586767" cy="1309512"/>
            <a:chOff x="504793" y="2548983"/>
            <a:chExt cx="440075" cy="982134"/>
          </a:xfrm>
        </p:grpSpPr>
        <p:grpSp>
          <p:nvGrpSpPr>
            <p:cNvPr id="271" name="Group 270"/>
            <p:cNvGrpSpPr/>
            <p:nvPr/>
          </p:nvGrpSpPr>
          <p:grpSpPr>
            <a:xfrm>
              <a:off x="504793" y="2548983"/>
              <a:ext cx="440075" cy="982134"/>
              <a:chOff x="504793" y="2548983"/>
              <a:chExt cx="440075" cy="982134"/>
            </a:xfrm>
          </p:grpSpPr>
          <p:grpSp>
            <p:nvGrpSpPr>
              <p:cNvPr id="296" name="Group 295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04" name="Oval 303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06" name="Rectangle 30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297" name="TextBox 296"/>
              <p:cNvSpPr txBox="1"/>
              <p:nvPr/>
            </p:nvSpPr>
            <p:spPr>
              <a:xfrm>
                <a:off x="504793" y="3025115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0.8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272" name="Picture 271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559622" y="2646386"/>
              <a:ext cx="311724" cy="140065"/>
            </a:xfrm>
            <a:prstGeom prst="rect">
              <a:avLst/>
            </a:prstGeom>
          </p:spPr>
        </p:pic>
      </p:grpSp>
      <p:grpSp>
        <p:nvGrpSpPr>
          <p:cNvPr id="307" name="Group 306"/>
          <p:cNvGrpSpPr/>
          <p:nvPr/>
        </p:nvGrpSpPr>
        <p:grpSpPr>
          <a:xfrm>
            <a:off x="10318273" y="1194456"/>
            <a:ext cx="619491" cy="1309512"/>
            <a:chOff x="574479" y="1141172"/>
            <a:chExt cx="464618" cy="982134"/>
          </a:xfrm>
        </p:grpSpPr>
        <p:grpSp>
          <p:nvGrpSpPr>
            <p:cNvPr id="324" name="Group 323"/>
            <p:cNvGrpSpPr/>
            <p:nvPr/>
          </p:nvGrpSpPr>
          <p:grpSpPr>
            <a:xfrm>
              <a:off x="659847" y="1141172"/>
              <a:ext cx="274320" cy="982134"/>
              <a:chOff x="2692399" y="2184397"/>
              <a:chExt cx="274320" cy="982134"/>
            </a:xfrm>
          </p:grpSpPr>
          <p:sp>
            <p:nvSpPr>
              <p:cNvPr id="340" name="Oval 33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41" name="Rectangle 34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325" name="Group 324"/>
            <p:cNvGrpSpPr/>
            <p:nvPr/>
          </p:nvGrpSpPr>
          <p:grpSpPr>
            <a:xfrm>
              <a:off x="708050" y="1265454"/>
              <a:ext cx="183764" cy="105236"/>
              <a:chOff x="1517980" y="1688757"/>
              <a:chExt cx="1070783" cy="402191"/>
            </a:xfrm>
          </p:grpSpPr>
          <p:sp>
            <p:nvSpPr>
              <p:cNvPr id="334" name="Oval 333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5" name="Rectangle 334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36" name="Rectangle 335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337" name="Straight Connector 336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8" name="Straight Connector 337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9" name="Straight Connector 338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326" name="Straight Connector 325"/>
            <p:cNvCxnSpPr/>
            <p:nvPr/>
          </p:nvCxnSpPr>
          <p:spPr bwMode="auto">
            <a:xfrm flipV="1">
              <a:off x="846940" y="1265454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29" name="Picture 328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839616" y="1241146"/>
              <a:ext cx="199481" cy="199481"/>
            </a:xfrm>
            <a:prstGeom prst="rect">
              <a:avLst/>
            </a:prstGeom>
          </p:spPr>
        </p:pic>
        <p:cxnSp>
          <p:nvCxnSpPr>
            <p:cNvPr id="330" name="Straight Connector 329"/>
            <p:cNvCxnSpPr/>
            <p:nvPr/>
          </p:nvCxnSpPr>
          <p:spPr bwMode="auto">
            <a:xfrm flipV="1">
              <a:off x="850474" y="1281557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1" name="Straight Connector 330"/>
            <p:cNvCxnSpPr/>
            <p:nvPr/>
          </p:nvCxnSpPr>
          <p:spPr bwMode="auto">
            <a:xfrm flipH="1" flipV="1">
              <a:off x="659847" y="1257157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2" name="Straight Connector 331"/>
            <p:cNvCxnSpPr/>
            <p:nvPr/>
          </p:nvCxnSpPr>
          <p:spPr bwMode="auto">
            <a:xfrm flipH="1" flipV="1">
              <a:off x="659847" y="1281557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3" name="TextBox 332"/>
            <p:cNvSpPr txBox="1"/>
            <p:nvPr/>
          </p:nvSpPr>
          <p:spPr>
            <a:xfrm>
              <a:off x="574479" y="1606129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1303644" y="3170581"/>
            <a:ext cx="572593" cy="1309512"/>
            <a:chOff x="6123576" y="2289538"/>
            <a:chExt cx="429445" cy="982134"/>
          </a:xfrm>
        </p:grpSpPr>
        <p:grpSp>
          <p:nvGrpSpPr>
            <p:cNvPr id="343" name="Group 342"/>
            <p:cNvGrpSpPr/>
            <p:nvPr/>
          </p:nvGrpSpPr>
          <p:grpSpPr>
            <a:xfrm>
              <a:off x="6187190" y="228953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350" name="Oval 349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51" name="Rectangle 350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44" name="Lightning Bolt 343"/>
            <p:cNvSpPr/>
            <p:nvPr/>
          </p:nvSpPr>
          <p:spPr bwMode="auto">
            <a:xfrm>
              <a:off x="6297928" y="2322183"/>
              <a:ext cx="57556" cy="81810"/>
            </a:xfrm>
            <a:prstGeom prst="lightningBol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7" name="TextBox 346"/>
            <p:cNvSpPr txBox="1"/>
            <p:nvPr/>
          </p:nvSpPr>
          <p:spPr>
            <a:xfrm>
              <a:off x="6123576" y="2790693"/>
              <a:ext cx="42944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0.1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348" name="Oval 347"/>
            <p:cNvSpPr/>
            <p:nvPr/>
          </p:nvSpPr>
          <p:spPr bwMode="auto">
            <a:xfrm>
              <a:off x="6341991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49" name="Oval 348"/>
            <p:cNvSpPr/>
            <p:nvPr/>
          </p:nvSpPr>
          <p:spPr bwMode="auto">
            <a:xfrm>
              <a:off x="6224679" y="2385857"/>
              <a:ext cx="91440" cy="91440"/>
            </a:xfrm>
            <a:prstGeom prst="ellipse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52" name="Group 351"/>
          <p:cNvGrpSpPr/>
          <p:nvPr/>
        </p:nvGrpSpPr>
        <p:grpSpPr>
          <a:xfrm>
            <a:off x="2602055" y="3170581"/>
            <a:ext cx="586767" cy="1309512"/>
            <a:chOff x="6493470" y="3205812"/>
            <a:chExt cx="440075" cy="982134"/>
          </a:xfrm>
        </p:grpSpPr>
        <p:grpSp>
          <p:nvGrpSpPr>
            <p:cNvPr id="353" name="Group 352"/>
            <p:cNvGrpSpPr/>
            <p:nvPr/>
          </p:nvGrpSpPr>
          <p:grpSpPr>
            <a:xfrm>
              <a:off x="6493470" y="3205812"/>
              <a:ext cx="440075" cy="982134"/>
              <a:chOff x="6493470" y="3205812"/>
              <a:chExt cx="440075" cy="982134"/>
            </a:xfrm>
          </p:grpSpPr>
          <p:grpSp>
            <p:nvGrpSpPr>
              <p:cNvPr id="357" name="Group 356"/>
              <p:cNvGrpSpPr/>
              <p:nvPr/>
            </p:nvGrpSpPr>
            <p:grpSpPr>
              <a:xfrm>
                <a:off x="6552961" y="3205812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59" name="Oval 358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0" name="Rectangle 359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58" name="TextBox 357"/>
              <p:cNvSpPr txBox="1"/>
              <p:nvPr/>
            </p:nvSpPr>
            <p:spPr>
              <a:xfrm>
                <a:off x="6493470" y="3670227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54" name="Picture 353"/>
            <p:cNvPicPr>
              <a:picLocks noChangeAspect="1"/>
            </p:cNvPicPr>
            <p:nvPr/>
          </p:nvPicPr>
          <p:blipFill>
            <a:blip r:embed="rId6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534259" y="3315536"/>
              <a:ext cx="311724" cy="140065"/>
            </a:xfrm>
            <a:prstGeom prst="rect">
              <a:avLst/>
            </a:prstGeom>
          </p:spPr>
        </p:pic>
        <p:sp>
          <p:nvSpPr>
            <p:cNvPr id="355" name="Rounded Rectangle 354"/>
            <p:cNvSpPr/>
            <p:nvPr/>
          </p:nvSpPr>
          <p:spPr bwMode="auto">
            <a:xfrm>
              <a:off x="6698589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356" name="Rounded Rectangle 355"/>
            <p:cNvSpPr/>
            <p:nvPr/>
          </p:nvSpPr>
          <p:spPr bwMode="auto">
            <a:xfrm>
              <a:off x="6576470" y="3241160"/>
              <a:ext cx="98700" cy="61674"/>
            </a:xfrm>
            <a:prstGeom prst="roundRect">
              <a:avLst/>
            </a:prstGeom>
            <a:noFill/>
            <a:ln w="1270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grpSp>
        <p:nvGrpSpPr>
          <p:cNvPr id="361" name="Group 360"/>
          <p:cNvGrpSpPr/>
          <p:nvPr/>
        </p:nvGrpSpPr>
        <p:grpSpPr>
          <a:xfrm>
            <a:off x="3793105" y="3080378"/>
            <a:ext cx="613177" cy="1399714"/>
            <a:chOff x="6966521" y="2595951"/>
            <a:chExt cx="459883" cy="1049786"/>
          </a:xfrm>
        </p:grpSpPr>
        <p:grpSp>
          <p:nvGrpSpPr>
            <p:cNvPr id="362" name="Group 361"/>
            <p:cNvGrpSpPr/>
            <p:nvPr/>
          </p:nvGrpSpPr>
          <p:grpSpPr>
            <a:xfrm>
              <a:off x="6986329" y="2663603"/>
              <a:ext cx="440075" cy="982134"/>
              <a:chOff x="6986329" y="2663603"/>
              <a:chExt cx="440075" cy="982134"/>
            </a:xfrm>
          </p:grpSpPr>
          <p:grpSp>
            <p:nvGrpSpPr>
              <p:cNvPr id="364" name="Group 363"/>
              <p:cNvGrpSpPr/>
              <p:nvPr/>
            </p:nvGrpSpPr>
            <p:grpSpPr>
              <a:xfrm>
                <a:off x="7070554" y="2663603"/>
                <a:ext cx="274320" cy="982134"/>
                <a:chOff x="2692399" y="2184397"/>
                <a:chExt cx="274320" cy="982134"/>
              </a:xfrm>
              <a:solidFill>
                <a:schemeClr val="accent4"/>
              </a:solidFill>
            </p:grpSpPr>
            <p:sp>
              <p:nvSpPr>
                <p:cNvPr id="366" name="Oval 365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67" name="Rectangle 366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grpFill/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65" name="TextBox 364"/>
              <p:cNvSpPr txBox="1"/>
              <p:nvPr/>
            </p:nvSpPr>
            <p:spPr>
              <a:xfrm>
                <a:off x="6986329" y="3160744"/>
                <a:ext cx="440075" cy="346249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>
                    <a:solidFill>
                      <a:schemeClr val="accent6">
                        <a:lumMod val="50000"/>
                      </a:schemeClr>
                    </a:solidFill>
                  </a:rPr>
                  <a:t>0.2</a:t>
                </a:r>
                <a:endParaRPr lang="en-US" sz="24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pic>
          <p:nvPicPr>
            <p:cNvPr id="363" name="Picture 362"/>
            <p:cNvPicPr>
              <a:picLocks noChangeAspect="1"/>
            </p:cNvPicPr>
            <p:nvPr/>
          </p:nvPicPr>
          <p:blipFill>
            <a:blip r:embed="rId7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966521" y="2595951"/>
              <a:ext cx="425507" cy="356238"/>
            </a:xfrm>
            <a:prstGeom prst="rect">
              <a:avLst/>
            </a:prstGeom>
          </p:spPr>
        </p:pic>
      </p:grpSp>
      <p:grpSp>
        <p:nvGrpSpPr>
          <p:cNvPr id="368" name="Group 367"/>
          <p:cNvGrpSpPr/>
          <p:nvPr/>
        </p:nvGrpSpPr>
        <p:grpSpPr>
          <a:xfrm>
            <a:off x="5131249" y="3170582"/>
            <a:ext cx="592275" cy="1309512"/>
            <a:chOff x="7105323" y="1332018"/>
            <a:chExt cx="444206" cy="982134"/>
          </a:xfrm>
        </p:grpSpPr>
        <p:grpSp>
          <p:nvGrpSpPr>
            <p:cNvPr id="369" name="Group 368"/>
            <p:cNvGrpSpPr/>
            <p:nvPr/>
          </p:nvGrpSpPr>
          <p:grpSpPr>
            <a:xfrm>
              <a:off x="7175129" y="1332018"/>
              <a:ext cx="374400" cy="982134"/>
              <a:chOff x="587671" y="2548983"/>
              <a:chExt cx="374400" cy="982134"/>
            </a:xfrm>
          </p:grpSpPr>
          <p:grpSp>
            <p:nvGrpSpPr>
              <p:cNvPr id="371" name="Group 370"/>
              <p:cNvGrpSpPr/>
              <p:nvPr/>
            </p:nvGrpSpPr>
            <p:grpSpPr>
              <a:xfrm>
                <a:off x="587671" y="2548983"/>
                <a:ext cx="274320" cy="982134"/>
                <a:chOff x="2692399" y="2184397"/>
                <a:chExt cx="274320" cy="982134"/>
              </a:xfrm>
            </p:grpSpPr>
            <p:sp>
              <p:nvSpPr>
                <p:cNvPr id="375" name="Oval 37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76" name="Rectangle 37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pic>
            <p:nvPicPr>
              <p:cNvPr id="372" name="Picture 371"/>
              <p:cNvPicPr>
                <a:picLocks noChangeAspect="1"/>
              </p:cNvPicPr>
              <p:nvPr/>
            </p:nvPicPr>
            <p:blipFill>
              <a:blip r:embed="rId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</a:blip>
              <a:stretch>
                <a:fillRect/>
              </a:stretch>
            </p:blipFill>
            <p:spPr>
              <a:xfrm>
                <a:off x="762590" y="2650430"/>
                <a:ext cx="199481" cy="199481"/>
              </a:xfrm>
              <a:prstGeom prst="rect">
                <a:avLst/>
              </a:prstGeom>
            </p:spPr>
          </p:pic>
          <p:sp>
            <p:nvSpPr>
              <p:cNvPr id="373" name="Rounded Rectangle 372"/>
              <p:cNvSpPr/>
              <p:nvPr/>
            </p:nvSpPr>
            <p:spPr bwMode="auto">
              <a:xfrm>
                <a:off x="741028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74" name="Rounded Rectangle 373"/>
              <p:cNvSpPr/>
              <p:nvPr/>
            </p:nvSpPr>
            <p:spPr bwMode="auto">
              <a:xfrm>
                <a:off x="618909" y="2633271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0" name="TextBox 369"/>
            <p:cNvSpPr txBox="1"/>
            <p:nvPr/>
          </p:nvSpPr>
          <p:spPr>
            <a:xfrm>
              <a:off x="7105323" y="1815606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0.3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77" name="Group 376"/>
          <p:cNvGrpSpPr/>
          <p:nvPr/>
        </p:nvGrpSpPr>
        <p:grpSpPr>
          <a:xfrm>
            <a:off x="6474763" y="3111781"/>
            <a:ext cx="586767" cy="1368312"/>
            <a:chOff x="5275665" y="1375098"/>
            <a:chExt cx="440075" cy="1026234"/>
          </a:xfrm>
        </p:grpSpPr>
        <p:grpSp>
          <p:nvGrpSpPr>
            <p:cNvPr id="378" name="Group 377"/>
            <p:cNvGrpSpPr/>
            <p:nvPr/>
          </p:nvGrpSpPr>
          <p:grpSpPr>
            <a:xfrm>
              <a:off x="5305142" y="1375098"/>
              <a:ext cx="353568" cy="1026234"/>
              <a:chOff x="1414123" y="1571676"/>
              <a:chExt cx="353568" cy="1026234"/>
            </a:xfrm>
          </p:grpSpPr>
          <p:grpSp>
            <p:nvGrpSpPr>
              <p:cNvPr id="380" name="Group 379"/>
              <p:cNvGrpSpPr/>
              <p:nvPr/>
            </p:nvGrpSpPr>
            <p:grpSpPr>
              <a:xfrm>
                <a:off x="1446433" y="1615776"/>
                <a:ext cx="274320" cy="982134"/>
                <a:chOff x="2692399" y="2184397"/>
                <a:chExt cx="274320" cy="982134"/>
              </a:xfrm>
            </p:grpSpPr>
            <p:sp>
              <p:nvSpPr>
                <p:cNvPr id="385" name="Oval 384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386" name="Rectangle 385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sp>
            <p:nvSpPr>
              <p:cNvPr id="381" name="Teardrop 380"/>
              <p:cNvSpPr/>
              <p:nvPr/>
            </p:nvSpPr>
            <p:spPr bwMode="auto">
              <a:xfrm>
                <a:off x="1414123" y="1571676"/>
                <a:ext cx="175524" cy="127198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2" name="Teardrop 381"/>
              <p:cNvSpPr/>
              <p:nvPr/>
            </p:nvSpPr>
            <p:spPr bwMode="auto">
              <a:xfrm rot="16200000">
                <a:off x="1601742" y="1532925"/>
                <a:ext cx="127198" cy="204700"/>
              </a:xfrm>
              <a:prstGeom prst="teardrop">
                <a:avLst>
                  <a:gd name="adj" fmla="val 89157"/>
                </a:avLst>
              </a:prstGeom>
              <a:solidFill>
                <a:schemeClr val="accent5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3" name="Rounded Rectangle 382"/>
              <p:cNvSpPr/>
              <p:nvPr/>
            </p:nvSpPr>
            <p:spPr bwMode="auto">
              <a:xfrm>
                <a:off x="1597000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384" name="Rounded Rectangle 383"/>
              <p:cNvSpPr/>
              <p:nvPr/>
            </p:nvSpPr>
            <p:spPr bwMode="auto">
              <a:xfrm>
                <a:off x="1474881" y="1703314"/>
                <a:ext cx="98700" cy="61674"/>
              </a:xfrm>
              <a:prstGeom prst="roundRect">
                <a:avLst/>
              </a:prstGeom>
              <a:noFill/>
              <a:ln w="12700" cap="flat" cmpd="sng" algn="ctr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379" name="TextBox 378"/>
            <p:cNvSpPr txBox="1"/>
            <p:nvPr/>
          </p:nvSpPr>
          <p:spPr>
            <a:xfrm>
              <a:off x="5275665" y="192069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0.6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387" name="Group 386"/>
          <p:cNvGrpSpPr/>
          <p:nvPr/>
        </p:nvGrpSpPr>
        <p:grpSpPr>
          <a:xfrm>
            <a:off x="7755749" y="3170580"/>
            <a:ext cx="586767" cy="1309512"/>
            <a:chOff x="5527235" y="2492898"/>
            <a:chExt cx="440075" cy="982134"/>
          </a:xfrm>
        </p:grpSpPr>
        <p:grpSp>
          <p:nvGrpSpPr>
            <p:cNvPr id="388" name="Group 387"/>
            <p:cNvGrpSpPr/>
            <p:nvPr/>
          </p:nvGrpSpPr>
          <p:grpSpPr>
            <a:xfrm>
              <a:off x="5600427" y="2492898"/>
              <a:ext cx="274320" cy="982134"/>
              <a:chOff x="2368178" y="2124654"/>
              <a:chExt cx="274320" cy="982134"/>
            </a:xfrm>
          </p:grpSpPr>
          <p:grpSp>
            <p:nvGrpSpPr>
              <p:cNvPr id="390" name="Group 389"/>
              <p:cNvGrpSpPr/>
              <p:nvPr/>
            </p:nvGrpSpPr>
            <p:grpSpPr>
              <a:xfrm>
                <a:off x="2368178" y="2124654"/>
                <a:ext cx="274320" cy="982134"/>
                <a:chOff x="2692399" y="2184397"/>
                <a:chExt cx="274320" cy="982134"/>
              </a:xfrm>
            </p:grpSpPr>
            <p:sp>
              <p:nvSpPr>
                <p:cNvPr id="403" name="Oval 402"/>
                <p:cNvSpPr/>
                <p:nvPr/>
              </p:nvSpPr>
              <p:spPr bwMode="auto">
                <a:xfrm>
                  <a:off x="2692399" y="2184397"/>
                  <a:ext cx="274320" cy="274320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04" name="Rectangle 403"/>
                <p:cNvSpPr/>
                <p:nvPr/>
              </p:nvSpPr>
              <p:spPr bwMode="auto">
                <a:xfrm>
                  <a:off x="2711026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391" name="Group 390"/>
              <p:cNvGrpSpPr/>
              <p:nvPr/>
            </p:nvGrpSpPr>
            <p:grpSpPr>
              <a:xfrm>
                <a:off x="2368178" y="2240639"/>
                <a:ext cx="274320" cy="113533"/>
                <a:chOff x="1237102" y="1657048"/>
                <a:chExt cx="1598445" cy="433900"/>
              </a:xfrm>
            </p:grpSpPr>
            <p:grpSp>
              <p:nvGrpSpPr>
                <p:cNvPr id="392" name="Group 391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97" name="Oval 396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8" name="Rectangle 397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99" name="Rectangle 398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400" name="Straight Connector 399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1" name="Straight Connector 400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402" name="Straight Connector 401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93" name="Straight Connector 392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4" name="Straight Connector 393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5" name="Straight Connector 394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96" name="Straight Connector 395"/>
                <p:cNvCxnSpPr/>
                <p:nvPr/>
              </p:nvCxnSpPr>
              <p:spPr bwMode="auto">
                <a:xfrm flipH="1" flipV="1">
                  <a:off x="1237102" y="1750301"/>
                  <a:ext cx="533063" cy="26917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389" name="TextBox 388"/>
            <p:cNvSpPr txBox="1"/>
            <p:nvPr/>
          </p:nvSpPr>
          <p:spPr>
            <a:xfrm>
              <a:off x="5527235" y="296693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0.7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05" name="Group 404"/>
          <p:cNvGrpSpPr/>
          <p:nvPr/>
        </p:nvGrpSpPr>
        <p:grpSpPr>
          <a:xfrm>
            <a:off x="8993615" y="3170580"/>
            <a:ext cx="586767" cy="1309512"/>
            <a:chOff x="4886854" y="2700228"/>
            <a:chExt cx="440075" cy="982134"/>
          </a:xfrm>
        </p:grpSpPr>
        <p:grpSp>
          <p:nvGrpSpPr>
            <p:cNvPr id="406" name="Group 405"/>
            <p:cNvGrpSpPr/>
            <p:nvPr/>
          </p:nvGrpSpPr>
          <p:grpSpPr>
            <a:xfrm>
              <a:off x="4970918" y="2700228"/>
              <a:ext cx="274320" cy="982134"/>
              <a:chOff x="2692399" y="2184397"/>
              <a:chExt cx="274320" cy="982134"/>
            </a:xfrm>
            <a:solidFill>
              <a:schemeClr val="accent4"/>
            </a:solidFill>
          </p:grpSpPr>
          <p:sp>
            <p:nvSpPr>
              <p:cNvPr id="409" name="Oval 408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10" name="Rectangle 409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sp>
          <p:nvSpPr>
            <p:cNvPr id="407" name="Chord 406"/>
            <p:cNvSpPr/>
            <p:nvPr/>
          </p:nvSpPr>
          <p:spPr bwMode="auto">
            <a:xfrm rot="17528077">
              <a:off x="5043014" y="2752290"/>
              <a:ext cx="169420" cy="155677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chemeClr val="accent3"/>
            </a:solidFill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08" name="TextBox 407"/>
            <p:cNvSpPr txBox="1"/>
            <p:nvPr/>
          </p:nvSpPr>
          <p:spPr>
            <a:xfrm>
              <a:off x="4886854" y="3189083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0.8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grpSp>
        <p:nvGrpSpPr>
          <p:cNvPr id="411" name="Group 410"/>
          <p:cNvGrpSpPr/>
          <p:nvPr/>
        </p:nvGrpSpPr>
        <p:grpSpPr>
          <a:xfrm>
            <a:off x="10297357" y="3170581"/>
            <a:ext cx="612155" cy="1309512"/>
            <a:chOff x="6615479" y="1619954"/>
            <a:chExt cx="459116" cy="982134"/>
          </a:xfrm>
        </p:grpSpPr>
        <p:grpSp>
          <p:nvGrpSpPr>
            <p:cNvPr id="412" name="Group 411"/>
            <p:cNvGrpSpPr/>
            <p:nvPr/>
          </p:nvGrpSpPr>
          <p:grpSpPr>
            <a:xfrm>
              <a:off x="6695345" y="1619954"/>
              <a:ext cx="274320" cy="982134"/>
              <a:chOff x="2692399" y="2184397"/>
              <a:chExt cx="274320" cy="982134"/>
            </a:xfrm>
          </p:grpSpPr>
          <p:sp>
            <p:nvSpPr>
              <p:cNvPr id="426" name="Oval 425"/>
              <p:cNvSpPr/>
              <p:nvPr/>
            </p:nvSpPr>
            <p:spPr bwMode="auto">
              <a:xfrm>
                <a:off x="2692399" y="2184397"/>
                <a:ext cx="274320" cy="274320"/>
              </a:xfrm>
              <a:prstGeom prst="ellipse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7" name="Rectangle 426"/>
              <p:cNvSpPr/>
              <p:nvPr/>
            </p:nvSpPr>
            <p:spPr bwMode="auto">
              <a:xfrm>
                <a:off x="2711026" y="2539997"/>
                <a:ext cx="237067" cy="626534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</p:grpSp>
        <p:grpSp>
          <p:nvGrpSpPr>
            <p:cNvPr id="413" name="Group 412"/>
            <p:cNvGrpSpPr/>
            <p:nvPr/>
          </p:nvGrpSpPr>
          <p:grpSpPr>
            <a:xfrm>
              <a:off x="6743548" y="1744236"/>
              <a:ext cx="183764" cy="105236"/>
              <a:chOff x="1517980" y="1688757"/>
              <a:chExt cx="1070783" cy="402191"/>
            </a:xfrm>
          </p:grpSpPr>
          <p:sp>
            <p:nvSpPr>
              <p:cNvPr id="420" name="Oval 419"/>
              <p:cNvSpPr/>
              <p:nvPr/>
            </p:nvSpPr>
            <p:spPr bwMode="auto">
              <a:xfrm>
                <a:off x="1577545" y="1688757"/>
                <a:ext cx="955589" cy="39475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1" name="Rectangle 420"/>
              <p:cNvSpPr/>
              <p:nvPr/>
            </p:nvSpPr>
            <p:spPr bwMode="auto">
              <a:xfrm>
                <a:off x="2399539" y="1688757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sp>
            <p:nvSpPr>
              <p:cNvPr id="422" name="Rectangle 421"/>
              <p:cNvSpPr/>
              <p:nvPr/>
            </p:nvSpPr>
            <p:spPr bwMode="auto">
              <a:xfrm>
                <a:off x="1517980" y="1696198"/>
                <a:ext cx="189224" cy="394750"/>
              </a:xfrm>
              <a:prstGeom prst="rect">
                <a:avLst/>
              </a:prstGeom>
              <a:solidFill>
                <a:schemeClr val="accent4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121920" tIns="60960" rIns="121920" bIns="6096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1219170" fontAlgn="base"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</a:pPr>
                <a:endParaRPr lang="en-US" sz="1867">
                  <a:solidFill>
                    <a:srgbClr val="292929"/>
                  </a:solidFill>
                  <a:latin typeface="Arial" charset="0"/>
                </a:endParaRPr>
              </a:p>
            </p:txBody>
          </p:sp>
          <p:cxnSp>
            <p:nvCxnSpPr>
              <p:cNvPr id="423" name="Straight Connector 422"/>
              <p:cNvCxnSpPr/>
              <p:nvPr/>
            </p:nvCxnSpPr>
            <p:spPr bwMode="auto">
              <a:xfrm>
                <a:off x="1820562" y="182056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4" name="Straight Connector 423"/>
              <p:cNvCxnSpPr/>
              <p:nvPr/>
            </p:nvCxnSpPr>
            <p:spPr bwMode="auto">
              <a:xfrm>
                <a:off x="1820562" y="1886132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5" name="Straight Connector 424"/>
              <p:cNvCxnSpPr/>
              <p:nvPr/>
            </p:nvCxnSpPr>
            <p:spPr bwMode="auto">
              <a:xfrm>
                <a:off x="1820562" y="1956487"/>
                <a:ext cx="448962" cy="0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414" name="Straight Connector 413"/>
            <p:cNvCxnSpPr/>
            <p:nvPr/>
          </p:nvCxnSpPr>
          <p:spPr bwMode="auto">
            <a:xfrm flipV="1">
              <a:off x="6882438" y="1744236"/>
              <a:ext cx="87227" cy="1724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415" name="Picture 414"/>
            <p:cNvPicPr>
              <a:picLocks noChangeAspect="1"/>
            </p:cNvPicPr>
            <p:nvPr/>
          </p:nvPicPr>
          <p:blipFill>
            <a:blip r:embed="rId3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75114" y="1719928"/>
              <a:ext cx="199481" cy="199481"/>
            </a:xfrm>
            <a:prstGeom prst="rect">
              <a:avLst/>
            </a:prstGeom>
          </p:spPr>
        </p:pic>
        <p:cxnSp>
          <p:nvCxnSpPr>
            <p:cNvPr id="416" name="Straight Connector 415"/>
            <p:cNvCxnSpPr/>
            <p:nvPr/>
          </p:nvCxnSpPr>
          <p:spPr bwMode="auto">
            <a:xfrm flipV="1">
              <a:off x="6885972" y="1760339"/>
              <a:ext cx="83693" cy="7157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7" name="Straight Connector 416"/>
            <p:cNvCxnSpPr/>
            <p:nvPr/>
          </p:nvCxnSpPr>
          <p:spPr bwMode="auto">
            <a:xfrm flipH="1" flipV="1">
              <a:off x="6695345" y="1735939"/>
              <a:ext cx="90069" cy="24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8" name="Straight Connector 417"/>
            <p:cNvCxnSpPr/>
            <p:nvPr/>
          </p:nvCxnSpPr>
          <p:spPr bwMode="auto">
            <a:xfrm flipH="1" flipV="1">
              <a:off x="6695345" y="1760339"/>
              <a:ext cx="91483" cy="7043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9" name="TextBox 418"/>
            <p:cNvSpPr txBox="1"/>
            <p:nvPr/>
          </p:nvSpPr>
          <p:spPr>
            <a:xfrm>
              <a:off x="6615479" y="2126717"/>
              <a:ext cx="440075" cy="346249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</a:rPr>
                <a:t>0.9</a:t>
              </a:r>
              <a:endParaRPr lang="en-US" sz="24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cxnSp>
        <p:nvCxnSpPr>
          <p:cNvPr id="25" name="Straight Connector 24"/>
          <p:cNvCxnSpPr/>
          <p:nvPr/>
        </p:nvCxnSpPr>
        <p:spPr bwMode="auto">
          <a:xfrm>
            <a:off x="157134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8" name="Straight Connector 427"/>
          <p:cNvCxnSpPr/>
          <p:nvPr/>
        </p:nvCxnSpPr>
        <p:spPr bwMode="auto">
          <a:xfrm>
            <a:off x="2863336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29" name="Straight Connector 428"/>
          <p:cNvCxnSpPr/>
          <p:nvPr/>
        </p:nvCxnSpPr>
        <p:spPr bwMode="auto">
          <a:xfrm>
            <a:off x="4103765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0" name="Straight Connector 429"/>
          <p:cNvCxnSpPr/>
          <p:nvPr/>
        </p:nvCxnSpPr>
        <p:spPr bwMode="auto">
          <a:xfrm>
            <a:off x="5420040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1" name="Straight Connector 430"/>
          <p:cNvCxnSpPr/>
          <p:nvPr/>
        </p:nvCxnSpPr>
        <p:spPr bwMode="auto">
          <a:xfrm>
            <a:off x="672565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2" name="Straight Connector 431"/>
          <p:cNvCxnSpPr/>
          <p:nvPr/>
        </p:nvCxnSpPr>
        <p:spPr bwMode="auto">
          <a:xfrm>
            <a:off x="8051649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3" name="Straight Connector 432"/>
          <p:cNvCxnSpPr/>
          <p:nvPr/>
        </p:nvCxnSpPr>
        <p:spPr bwMode="auto">
          <a:xfrm>
            <a:off x="9303463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434" name="Straight Connector 433"/>
          <p:cNvCxnSpPr/>
          <p:nvPr/>
        </p:nvCxnSpPr>
        <p:spPr bwMode="auto">
          <a:xfrm>
            <a:off x="10603691" y="2610170"/>
            <a:ext cx="0" cy="513817"/>
          </a:xfrm>
          <a:prstGeom prst="line">
            <a:avLst/>
          </a:prstGeom>
          <a:solidFill>
            <a:schemeClr val="accent1"/>
          </a:solidFill>
          <a:ln w="57150" cap="rnd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pic>
        <p:nvPicPr>
          <p:cNvPr id="189" name="Picture 188"/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45686" y="1067761"/>
            <a:ext cx="567343" cy="474984"/>
          </a:xfrm>
          <a:prstGeom prst="rect">
            <a:avLst/>
          </a:prstGeom>
        </p:spPr>
      </p:pic>
      <p:sp>
        <p:nvSpPr>
          <p:cNvPr id="191" name="TextBox 190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1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45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disclaimer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 am assuming you need some help figuring out the </a:t>
            </a:r>
            <a:r>
              <a:rPr lang="en-US" sz="40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prevalence and magnitude </a:t>
            </a:r>
            <a:r>
              <a:rPr lang="en-US" sz="40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of an unmeasured confounder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40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0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If you have an unmeasured confounder that you may be missing in mind, </a:t>
            </a:r>
            <a:r>
              <a:rPr lang="en-US" sz="40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use that</a:t>
            </a:r>
            <a:r>
              <a:rPr lang="en-US" sz="40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4000" b="1" dirty="0">
              <a:solidFill>
                <a:srgbClr val="79D7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61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752472" y="5911269"/>
            <a:ext cx="3022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Love Plots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126492" y="-229134"/>
            <a:ext cx="53321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Imbalance between exposures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051" y="1021580"/>
            <a:ext cx="10117898" cy="481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44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Meaningful confounders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1. How 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imbalanced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between the exposure groups?</a:t>
            </a:r>
          </a:p>
          <a:p>
            <a:pPr marL="514350" indent="-514350">
              <a:buAutoNum type="arabicPeriod"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2. How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predictive</a:t>
            </a:r>
            <a:r>
              <a:rPr lang="en-US" sz="3200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of the outcome?</a:t>
            </a:r>
          </a:p>
          <a:p>
            <a:pPr marL="0" indent="0">
              <a:buNone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3. How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independent</a:t>
            </a:r>
            <a:r>
              <a:rPr lang="en-US" sz="3200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from the other covariates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01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0" y="5797893"/>
            <a:ext cx="4944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Observed bias plot</a:t>
            </a:r>
            <a:endParaRPr lang="en-US" sz="36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218" y="1062109"/>
            <a:ext cx="9947564" cy="473378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546764" y="3768436"/>
            <a:ext cx="2729345" cy="484909"/>
          </a:xfrm>
          <a:prstGeom prst="roundRect">
            <a:avLst/>
          </a:prstGeom>
          <a:noFill/>
          <a:ln w="76200">
            <a:solidFill>
              <a:srgbClr val="79D7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52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u</a:t>
            </a:r>
            <a:r>
              <a:rPr lang="en-US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nmeasured confounding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0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Quantify unmeasured confounding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review of </a:t>
            </a:r>
            <a:r>
              <a:rPr lang="en-US" sz="36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90 observational</a:t>
            </a:r>
            <a:r>
              <a:rPr lang="en-US" sz="36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studies </a:t>
            </a: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2015</a:t>
            </a:r>
          </a:p>
          <a:p>
            <a:endParaRPr lang="en-US" sz="36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r>
              <a:rPr lang="en-US" sz="36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45.6%</a:t>
            </a:r>
            <a:r>
              <a:rPr lang="en-US" sz="36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mentioned unmeasured confounding as a </a:t>
            </a: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limitation</a:t>
            </a:r>
          </a:p>
          <a:p>
            <a:endParaRPr lang="en-US" sz="36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r>
              <a:rPr lang="en-US" sz="3600" b="1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4.4%</a:t>
            </a:r>
            <a:r>
              <a:rPr lang="en-US" sz="36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included a quantitative sensitivity analysis </a:t>
            </a: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☹️</a:t>
            </a:r>
            <a:endParaRPr lang="en-US" sz="36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endParaRPr lang="en-US" sz="3600" dirty="0"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94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384" y="1392521"/>
            <a:ext cx="6283036" cy="1325563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Quantify unmeasured confounding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105" y="1208015"/>
            <a:ext cx="7026895" cy="70356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657066">
            <a:off x="5785600" y="5569961"/>
            <a:ext cx="1613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Cornfield</a:t>
            </a:r>
            <a:endParaRPr lang="en-US" sz="24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  <p:sp>
        <p:nvSpPr>
          <p:cNvPr id="6" name="TextBox 5"/>
          <p:cNvSpPr txBox="1"/>
          <p:nvPr/>
        </p:nvSpPr>
        <p:spPr>
          <a:xfrm rot="2345267">
            <a:off x="5289212" y="4150985"/>
            <a:ext cx="30698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Rosenbaum &amp; Rubin</a:t>
            </a:r>
            <a:endParaRPr lang="en-US" sz="24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2454316">
            <a:off x="5681355" y="5297946"/>
            <a:ext cx="30698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Schlesselman</a:t>
            </a:r>
            <a:endParaRPr lang="en-US" sz="24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2345267">
            <a:off x="5281363" y="2993544"/>
            <a:ext cx="31400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Lin, </a:t>
            </a:r>
            <a:r>
              <a:rPr lang="en-US" sz="2200" dirty="0" err="1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Psaty</a:t>
            </a:r>
            <a:r>
              <a:rPr lang="en-US" sz="2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, &amp;</a:t>
            </a:r>
            <a:r>
              <a:rPr lang="en-US" sz="24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Kronmal</a:t>
            </a:r>
            <a:endParaRPr lang="en-US" sz="24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29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</a:p>
          <a:p>
            <a:pPr>
              <a:buFont typeface="Wingdings" charset="2"/>
              <a:buChar char="ü"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08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60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  <a:endParaRPr lang="en-US" sz="3200" dirty="0" smtClean="0">
              <a:solidFill>
                <a:schemeClr val="tx1">
                  <a:lumMod val="75000"/>
                  <a:lumOff val="25000"/>
                </a:schemeClr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198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  <a:endParaRPr lang="en-US" sz="3200" dirty="0" smtClean="0">
              <a:solidFill>
                <a:schemeClr val="tx1">
                  <a:lumMod val="75000"/>
                  <a:lumOff val="25000"/>
                </a:schemeClr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47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Meaningful confounders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1. How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imbalanced</a:t>
            </a:r>
            <a:r>
              <a:rPr lang="en-US" sz="3200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between the exposure groups?</a:t>
            </a:r>
          </a:p>
          <a:p>
            <a:pPr marL="514350" indent="-514350">
              <a:buAutoNum type="arabicPeriod"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2. How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predictive</a:t>
            </a:r>
            <a:r>
              <a:rPr lang="en-US" sz="3200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of the outcome?</a:t>
            </a:r>
          </a:p>
          <a:p>
            <a:pPr marL="0" indent="0">
              <a:buNone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3. How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independent</a:t>
            </a:r>
            <a:r>
              <a:rPr lang="en-US" sz="3200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is the unmeasured confounder from the other covariates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3228109" y="2784764"/>
            <a:ext cx="15101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942109" y="4322618"/>
            <a:ext cx="151014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878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All you need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Exposure-outcome effect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generally estimated from a model, for example an odds ratio, hazard ratio, or risk ratio</a:t>
            </a:r>
            <a:endParaRPr lang="en-US" sz="3200" dirty="0" smtClean="0">
              <a:solidFill>
                <a:schemeClr val="tx1">
                  <a:lumMod val="75000"/>
                  <a:lumOff val="25000"/>
                </a:schemeClr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Exposure-unmeasured confounder effect</a:t>
            </a:r>
          </a:p>
          <a:p>
            <a:pPr>
              <a:buFont typeface="Wingdings" charset="2"/>
              <a:buChar char="ü"/>
            </a:pPr>
            <a:endParaRPr lang="en-US" sz="32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buFont typeface="Wingdings" charset="2"/>
              <a:buChar char="ü"/>
            </a:pPr>
            <a:r>
              <a:rPr lang="en-US" sz="32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 </a:t>
            </a:r>
            <a:r>
              <a:rPr lang="en-US" sz="3200" b="1" strike="sngStrike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Outcome-unmeasured confounder effect</a:t>
            </a:r>
            <a:endParaRPr lang="en-US" sz="3200" strike="sngStrike" dirty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53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53698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Tipping point analyses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2300" y="679667"/>
            <a:ext cx="5867400" cy="40386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Rectangle 4"/>
          <p:cNvSpPr/>
          <p:nvPr/>
        </p:nvSpPr>
        <p:spPr>
          <a:xfrm>
            <a:off x="1856510" y="5786873"/>
            <a:ext cx="90054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effectLst/>
                <a:latin typeface="Franklin Gothic Medium" charset="0"/>
                <a:ea typeface="Franklin Gothic Medium" charset="0"/>
                <a:cs typeface="Franklin Gothic Medium" charset="0"/>
              </a:rPr>
              <a:t>what will tip our confidence bound to cross 1</a:t>
            </a:r>
            <a:endParaRPr lang="en-US" sz="3600" dirty="0">
              <a:solidFill>
                <a:schemeClr val="bg1"/>
              </a:solidFill>
              <a:effectLst/>
              <a:latin typeface="Franklin Gothic Medium" charset="0"/>
              <a:ea typeface="Franklin Gothic Medium" charset="0"/>
              <a:cs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01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4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40937" y="270122"/>
            <a:ext cx="10515600" cy="1325563"/>
          </a:xfrm>
        </p:spPr>
        <p:txBody>
          <a:bodyPr/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40937" y="1312531"/>
            <a:ext cx="10934700" cy="56630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Goal: </a:t>
            </a:r>
            <a:r>
              <a:rPr lang="en-US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Answer a research question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293530" y="2674759"/>
            <a:ext cx="3121676" cy="227414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65" name="Right Arrow 64"/>
          <p:cNvSpPr/>
          <p:nvPr/>
        </p:nvSpPr>
        <p:spPr bwMode="auto">
          <a:xfrm>
            <a:off x="4415206" y="3102270"/>
            <a:ext cx="1520042" cy="665019"/>
          </a:xfrm>
          <a:prstGeom prst="rightArrow">
            <a:avLst/>
          </a:prstGeom>
          <a:solidFill>
            <a:srgbClr val="79D758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rgbClr val="292929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  <a:buSzTx/>
              <a:buFont typeface="Wingdings" pitchFamily="2" charset="2"/>
              <a:buNone/>
              <a:tabLst/>
            </a:pPr>
            <a:endParaRPr kumimoji="0" lang="en-US" sz="1400" b="0" i="0" u="none" strike="noStrike" cap="none" normalizeH="0" baseline="0" smtClean="0">
              <a:ln>
                <a:noFill/>
              </a:ln>
              <a:solidFill>
                <a:srgbClr val="292929"/>
              </a:solidFill>
              <a:effectLst/>
              <a:latin typeface="Arial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7094283" y="2465356"/>
            <a:ext cx="548639" cy="1938840"/>
            <a:chOff x="5513431" y="1614201"/>
            <a:chExt cx="548639" cy="1938840"/>
          </a:xfrm>
          <a:solidFill>
            <a:srgbClr val="00B0F0"/>
          </a:solidFill>
        </p:grpSpPr>
        <p:grpSp>
          <p:nvGrpSpPr>
            <p:cNvPr id="81" name="Group 80"/>
            <p:cNvGrpSpPr/>
            <p:nvPr/>
          </p:nvGrpSpPr>
          <p:grpSpPr>
            <a:xfrm>
              <a:off x="5513431" y="1614201"/>
              <a:ext cx="548639" cy="1938840"/>
              <a:chOff x="2699093" y="2184396"/>
              <a:chExt cx="242305" cy="982135"/>
            </a:xfrm>
            <a:grpFill/>
          </p:grpSpPr>
          <p:sp>
            <p:nvSpPr>
              <p:cNvPr id="83" name="Oval 82"/>
              <p:cNvSpPr/>
              <p:nvPr/>
            </p:nvSpPr>
            <p:spPr bwMode="auto">
              <a:xfrm>
                <a:off x="2699093" y="2184396"/>
                <a:ext cx="242305" cy="277918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 smtClean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 bwMode="auto">
              <a:xfrm>
                <a:off x="2701712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 smtClean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82" name="Chord 81"/>
            <p:cNvSpPr/>
            <p:nvPr/>
          </p:nvSpPr>
          <p:spPr bwMode="auto">
            <a:xfrm rot="17528077">
              <a:off x="5610342" y="1704027"/>
              <a:ext cx="442871" cy="324181"/>
            </a:xfrm>
            <a:prstGeom prst="chord">
              <a:avLst>
                <a:gd name="adj1" fmla="val 5544771"/>
                <a:gd name="adj2" fmla="val 13532001"/>
              </a:avLst>
            </a:prstGeom>
            <a:solidFill>
              <a:srgbClr val="002060"/>
            </a:solidFill>
            <a:ln w="28575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6295299" y="2349398"/>
            <a:ext cx="548639" cy="1938840"/>
            <a:chOff x="6225003" y="1409126"/>
            <a:chExt cx="548639" cy="1938840"/>
          </a:xfrm>
          <a:solidFill>
            <a:srgbClr val="00B0F0"/>
          </a:solidFill>
        </p:grpSpPr>
        <p:grpSp>
          <p:nvGrpSpPr>
            <p:cNvPr id="77" name="Group 76"/>
            <p:cNvGrpSpPr/>
            <p:nvPr/>
          </p:nvGrpSpPr>
          <p:grpSpPr>
            <a:xfrm>
              <a:off x="6225003" y="1409126"/>
              <a:ext cx="548639" cy="1938840"/>
              <a:chOff x="2699093" y="2184396"/>
              <a:chExt cx="242305" cy="982135"/>
            </a:xfrm>
            <a:grpFill/>
          </p:grpSpPr>
          <p:sp>
            <p:nvSpPr>
              <p:cNvPr id="79" name="Oval 78"/>
              <p:cNvSpPr/>
              <p:nvPr/>
            </p:nvSpPr>
            <p:spPr bwMode="auto">
              <a:xfrm>
                <a:off x="2699093" y="2184396"/>
                <a:ext cx="242305" cy="277918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 smtClean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 bwMode="auto">
              <a:xfrm>
                <a:off x="2701713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 smtClean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78" name="Heart 77"/>
            <p:cNvSpPr/>
            <p:nvPr/>
          </p:nvSpPr>
          <p:spPr bwMode="auto">
            <a:xfrm>
              <a:off x="6472052" y="2244949"/>
              <a:ext cx="273133" cy="225120"/>
            </a:xfrm>
            <a:prstGeom prst="heart">
              <a:avLst/>
            </a:prstGeom>
            <a:solidFill>
              <a:srgbClr val="00206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7782728" y="2052379"/>
            <a:ext cx="625588" cy="1950711"/>
            <a:chOff x="6894900" y="1189349"/>
            <a:chExt cx="625588" cy="1950711"/>
          </a:xfrm>
          <a:solidFill>
            <a:srgbClr val="00B0F0"/>
          </a:solidFill>
        </p:grpSpPr>
        <p:grpSp>
          <p:nvGrpSpPr>
            <p:cNvPr id="69" name="Group 68"/>
            <p:cNvGrpSpPr/>
            <p:nvPr/>
          </p:nvGrpSpPr>
          <p:grpSpPr>
            <a:xfrm>
              <a:off x="6923437" y="1201220"/>
              <a:ext cx="548639" cy="1938840"/>
              <a:chOff x="2699093" y="2184396"/>
              <a:chExt cx="242305" cy="982135"/>
            </a:xfrm>
            <a:grpFill/>
          </p:grpSpPr>
          <p:sp>
            <p:nvSpPr>
              <p:cNvPr id="75" name="Oval 74"/>
              <p:cNvSpPr/>
              <p:nvPr/>
            </p:nvSpPr>
            <p:spPr bwMode="auto">
              <a:xfrm>
                <a:off x="2699093" y="2184396"/>
                <a:ext cx="242305" cy="277918"/>
              </a:xfrm>
              <a:prstGeom prst="ellipse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 smtClean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 bwMode="auto">
              <a:xfrm>
                <a:off x="2701713" y="2539997"/>
                <a:ext cx="237067" cy="626534"/>
              </a:xfrm>
              <a:prstGeom prst="rect">
                <a:avLst/>
              </a:prstGeom>
              <a:grp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 smtClean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70" name="Teardrop 69"/>
            <p:cNvSpPr/>
            <p:nvPr/>
          </p:nvSpPr>
          <p:spPr bwMode="auto">
            <a:xfrm>
              <a:off x="6894900" y="1189349"/>
              <a:ext cx="310564" cy="212366"/>
            </a:xfrm>
            <a:prstGeom prst="teardrop">
              <a:avLst>
                <a:gd name="adj" fmla="val 89157"/>
              </a:avLst>
            </a:prstGeom>
            <a:solidFill>
              <a:schemeClr val="bg2">
                <a:lumMod val="75000"/>
              </a:schemeClr>
            </a:solidFill>
            <a:ln w="1270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  <p:sp>
          <p:nvSpPr>
            <p:cNvPr id="71" name="Teardrop 70"/>
            <p:cNvSpPr/>
            <p:nvPr/>
          </p:nvSpPr>
          <p:spPr bwMode="auto">
            <a:xfrm rot="16200000">
              <a:off x="7233212" y="1114438"/>
              <a:ext cx="212366" cy="362187"/>
            </a:xfrm>
            <a:prstGeom prst="teardrop">
              <a:avLst>
                <a:gd name="adj" fmla="val 89157"/>
              </a:avLst>
            </a:prstGeom>
            <a:solidFill>
              <a:schemeClr val="bg2">
                <a:lumMod val="75000"/>
              </a:schemeClr>
            </a:solidFill>
            <a:ln w="1270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rgbClr val="292929"/>
                  </a:solidFill>
                  <a:latin typeface="Arial" pitchFamily="34" charset="0"/>
                  <a:ea typeface="ＭＳ Ｐゴシック" pitchFamily="34" charset="-128"/>
                  <a:cs typeface="+mn-cs"/>
                </a:defRPr>
              </a:lvl9pPr>
            </a:lstStyle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  <a:buSzTx/>
                <a:buFont typeface="Wingdings" pitchFamily="2" charset="2"/>
                <a:buNone/>
                <a:tabLst/>
              </a:pPr>
              <a:endParaRPr kumimoji="0" lang="en-US" sz="1400" b="0" i="0" u="none" strike="noStrike" cap="none" normalizeH="0" baseline="0" smtClean="0">
                <a:ln>
                  <a:noFill/>
                </a:ln>
                <a:solidFill>
                  <a:srgbClr val="292929"/>
                </a:solidFill>
                <a:effectLst/>
                <a:latin typeface="Arial" charset="0"/>
              </a:endParaRPr>
            </a:p>
          </p:txBody>
        </p:sp>
        <p:grpSp>
          <p:nvGrpSpPr>
            <p:cNvPr id="72" name="Group 71"/>
            <p:cNvGrpSpPr/>
            <p:nvPr/>
          </p:nvGrpSpPr>
          <p:grpSpPr>
            <a:xfrm>
              <a:off x="7002403" y="1409127"/>
              <a:ext cx="390707" cy="102969"/>
              <a:chOff x="7025896" y="1409127"/>
              <a:chExt cx="390707" cy="102969"/>
            </a:xfrm>
            <a:grpFill/>
          </p:grpSpPr>
          <p:sp>
            <p:nvSpPr>
              <p:cNvPr id="73" name="Rounded Rectangle 72"/>
              <p:cNvSpPr/>
              <p:nvPr/>
            </p:nvSpPr>
            <p:spPr bwMode="auto">
              <a:xfrm>
                <a:off x="7241968" y="1409127"/>
                <a:ext cx="174635" cy="102969"/>
              </a:xfrm>
              <a:prstGeom prst="roundRect">
                <a:avLst/>
              </a:prstGeom>
              <a:grp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 smtClean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4" name="Rounded Rectangle 73"/>
              <p:cNvSpPr/>
              <p:nvPr/>
            </p:nvSpPr>
            <p:spPr bwMode="auto">
              <a:xfrm>
                <a:off x="7025896" y="1409127"/>
                <a:ext cx="174635" cy="102969"/>
              </a:xfrm>
              <a:prstGeom prst="roundRect">
                <a:avLst/>
              </a:prstGeom>
              <a:grp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rgbClr val="292929"/>
                    </a:solidFill>
                    <a:latin typeface="Arial" pitchFamily="34" charset="0"/>
                    <a:ea typeface="ＭＳ Ｐゴシック" pitchFamily="34" charset="-128"/>
                    <a:cs typeface="+mn-cs"/>
                  </a:defRPr>
                </a:lvl9pPr>
              </a:lstStyle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17000"/>
                  </a:spcAft>
                  <a:buClr>
                    <a:schemeClr val="tx1"/>
                  </a:buClr>
                  <a:buSzTx/>
                  <a:buFont typeface="Wingdings" pitchFamily="2" charset="2"/>
                  <a:buNone/>
                  <a:tabLst/>
                </a:pPr>
                <a:endParaRPr kumimoji="0" lang="en-US" sz="1400" b="0" i="0" u="none" strike="noStrike" cap="none" normalizeH="0" baseline="0" smtClean="0">
                  <a:ln>
                    <a:noFill/>
                  </a:ln>
                  <a:solidFill>
                    <a:srgbClr val="292929"/>
                  </a:solidFill>
                  <a:effectLst/>
                  <a:latin typeface="Arial" charset="0"/>
                </a:endParaRPr>
              </a:p>
            </p:txBody>
          </p:sp>
        </p:grpSp>
      </p:grpSp>
      <p:grpSp>
        <p:nvGrpSpPr>
          <p:cNvPr id="12" name="Group 11"/>
          <p:cNvGrpSpPr/>
          <p:nvPr/>
        </p:nvGrpSpPr>
        <p:grpSpPr>
          <a:xfrm>
            <a:off x="540937" y="4172045"/>
            <a:ext cx="2558697" cy="1486004"/>
            <a:chOff x="540937" y="4172045"/>
            <a:chExt cx="2558697" cy="1486004"/>
          </a:xfrm>
        </p:grpSpPr>
        <p:sp>
          <p:nvSpPr>
            <p:cNvPr id="4" name="TextBox 3"/>
            <p:cNvSpPr txBox="1"/>
            <p:nvPr/>
          </p:nvSpPr>
          <p:spPr>
            <a:xfrm>
              <a:off x="540937" y="5011718"/>
              <a:ext cx="25586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solidFill>
                    <a:schemeClr val="bg1"/>
                  </a:solidFill>
                  <a:latin typeface="Franklin Gothic Heavy" charset="0"/>
                  <a:ea typeface="Franklin Gothic Heavy" charset="0"/>
                  <a:cs typeface="Franklin Gothic Heavy" charset="0"/>
                </a:rPr>
                <a:t>exposure</a:t>
              </a:r>
              <a:endParaRPr lang="en-US" dirty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endParaRPr>
            </a:p>
          </p:txBody>
        </p:sp>
        <p:sp>
          <p:nvSpPr>
            <p:cNvPr id="11" name="Arc 10"/>
            <p:cNvSpPr/>
            <p:nvPr/>
          </p:nvSpPr>
          <p:spPr>
            <a:xfrm rot="14740040">
              <a:off x="895969" y="4251928"/>
              <a:ext cx="1249182" cy="1089416"/>
            </a:xfrm>
            <a:prstGeom prst="arc">
              <a:avLst>
                <a:gd name="adj1" fmla="val 15152200"/>
                <a:gd name="adj2" fmla="val 0"/>
              </a:avLst>
            </a:prstGeom>
            <a:ln w="762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140840" y="2426001"/>
            <a:ext cx="2558697" cy="3727914"/>
            <a:chOff x="6140840" y="2426001"/>
            <a:chExt cx="2558697" cy="3727914"/>
          </a:xfrm>
        </p:grpSpPr>
        <p:grpSp>
          <p:nvGrpSpPr>
            <p:cNvPr id="85" name="Group 84"/>
            <p:cNvGrpSpPr/>
            <p:nvPr/>
          </p:nvGrpSpPr>
          <p:grpSpPr>
            <a:xfrm>
              <a:off x="6140840" y="3264444"/>
              <a:ext cx="2558697" cy="2509798"/>
              <a:chOff x="540937" y="3148251"/>
              <a:chExt cx="2558697" cy="2509798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540937" y="5011718"/>
                <a:ext cx="255869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>
                    <a:solidFill>
                      <a:schemeClr val="bg1"/>
                    </a:solidFill>
                    <a:latin typeface="Franklin Gothic Heavy" charset="0"/>
                    <a:ea typeface="Franklin Gothic Heavy" charset="0"/>
                    <a:cs typeface="Franklin Gothic Heavy" charset="0"/>
                  </a:rPr>
                  <a:t>outcome</a:t>
                </a:r>
                <a:endParaRPr lang="en-US" dirty="0">
                  <a:solidFill>
                    <a:schemeClr val="bg1"/>
                  </a:solidFill>
                  <a:latin typeface="Franklin Gothic Heavy" charset="0"/>
                  <a:ea typeface="Franklin Gothic Heavy" charset="0"/>
                  <a:cs typeface="Franklin Gothic Heavy" charset="0"/>
                </a:endParaRPr>
              </a:p>
            </p:txBody>
          </p:sp>
          <p:sp>
            <p:nvSpPr>
              <p:cNvPr id="87" name="Arc 86"/>
              <p:cNvSpPr/>
              <p:nvPr/>
            </p:nvSpPr>
            <p:spPr>
              <a:xfrm rot="14740040">
                <a:off x="412325" y="3478082"/>
                <a:ext cx="1844514" cy="1184851"/>
              </a:xfrm>
              <a:prstGeom prst="arc">
                <a:avLst>
                  <a:gd name="adj1" fmla="val 13254723"/>
                  <a:gd name="adj2" fmla="val 21426668"/>
                </a:avLst>
              </a:prstGeom>
              <a:ln w="76200">
                <a:solidFill>
                  <a:schemeClr val="bg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8" name="Arc 87"/>
            <p:cNvSpPr/>
            <p:nvPr/>
          </p:nvSpPr>
          <p:spPr>
            <a:xfrm rot="15788548">
              <a:off x="5758234" y="4211457"/>
              <a:ext cx="3323907" cy="561010"/>
            </a:xfrm>
            <a:prstGeom prst="arc">
              <a:avLst>
                <a:gd name="adj1" fmla="val 12833499"/>
                <a:gd name="adj2" fmla="val 21563664"/>
              </a:avLst>
            </a:prstGeom>
            <a:ln w="762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Arc 91"/>
            <p:cNvSpPr/>
            <p:nvPr/>
          </p:nvSpPr>
          <p:spPr>
            <a:xfrm rot="5400000" flipH="1">
              <a:off x="6455201" y="3174793"/>
              <a:ext cx="2701908" cy="1204324"/>
            </a:xfrm>
            <a:prstGeom prst="arc">
              <a:avLst>
                <a:gd name="adj1" fmla="val 11058926"/>
                <a:gd name="adj2" fmla="val 21426668"/>
              </a:avLst>
            </a:prstGeom>
            <a:ln w="76200">
              <a:solidFill>
                <a:schemeClr val="bg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6319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917" y="0"/>
            <a:ext cx="10515600" cy="1325563"/>
          </a:xfrm>
        </p:spPr>
        <p:txBody>
          <a:bodyPr/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Outline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917" y="1055077"/>
            <a:ext cx="10934700" cy="53121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Observational study </a:t>
            </a: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s</a:t>
            </a: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etup</a:t>
            </a:r>
            <a:endParaRPr lang="en-US" sz="36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lnSpc>
                <a:spcPct val="150000"/>
              </a:lnSpc>
            </a:pP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Motivating </a:t>
            </a: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example</a:t>
            </a:r>
            <a:endParaRPr lang="en-US" sz="36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lnSpc>
                <a:spcPct val="150000"/>
              </a:lnSpc>
            </a:pP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Examine measured confounders</a:t>
            </a:r>
            <a:endParaRPr lang="en-US" sz="36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lnSpc>
                <a:spcPct val="150000"/>
              </a:lnSpc>
            </a:pP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Tipping point sensitivity analyses</a:t>
            </a:r>
            <a:endParaRPr lang="en-US" sz="36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959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917" y="0"/>
            <a:ext cx="10515600" cy="1325563"/>
          </a:xfrm>
        </p:spPr>
        <p:txBody>
          <a:bodyPr/>
          <a:lstStyle/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Outline</a:t>
            </a:r>
            <a:endParaRPr lang="en-US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917" y="1055077"/>
            <a:ext cx="10934700" cy="53121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600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Observational study </a:t>
            </a:r>
            <a:r>
              <a:rPr lang="en-US" sz="3600" dirty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s</a:t>
            </a:r>
            <a:r>
              <a:rPr lang="en-US" sz="3600" dirty="0" smtClean="0">
                <a:solidFill>
                  <a:srgbClr val="79D758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etup</a:t>
            </a:r>
            <a:endParaRPr lang="en-US" sz="3600" dirty="0" smtClean="0">
              <a:solidFill>
                <a:srgbClr val="79D758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lnSpc>
                <a:spcPct val="150000"/>
              </a:lnSpc>
            </a:pP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Motivating </a:t>
            </a: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example</a:t>
            </a:r>
            <a:endParaRPr lang="en-US" sz="36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pPr>
              <a:lnSpc>
                <a:spcPct val="150000"/>
              </a:lnSpc>
            </a:pP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Examine measured confounders</a:t>
            </a:r>
          </a:p>
          <a:p>
            <a:pPr>
              <a:lnSpc>
                <a:spcPct val="150000"/>
              </a:lnSpc>
            </a:pPr>
            <a:r>
              <a:rPr lang="en-US" sz="3600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Tipping point sensitivity analyses</a:t>
            </a:r>
            <a:endParaRPr lang="en-US" sz="3600" dirty="0" smtClean="0">
              <a:solidFill>
                <a:schemeClr val="bg1"/>
              </a:solidFill>
              <a:latin typeface="Franklin Gothic Medium" charset="0"/>
              <a:ea typeface="Franklin Gothic Medium" charset="0"/>
              <a:cs typeface="Franklin Gothic Medium" charset="0"/>
            </a:endParaRP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697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40937" y="1312531"/>
            <a:ext cx="10934700" cy="56630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Franklin Gothic Medium" charset="0"/>
                <a:ea typeface="Franklin Gothic Medium" charset="0"/>
                <a:cs typeface="Franklin Gothic Medium" charset="0"/>
              </a:rPr>
              <a:t>“Gold Standard” – Randomized Controlled Trials</a:t>
            </a:r>
          </a:p>
        </p:txBody>
      </p:sp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66038" y="2700545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Treatment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2470" y="4285219"/>
            <a:ext cx="227745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Control</a:t>
            </a:r>
            <a:endParaRPr lang="en-US" sz="3733" b="1" dirty="0">
              <a:solidFill>
                <a:srgbClr val="79D758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  <a:endParaRPr lang="en-US" sz="2667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P=0.5</a:t>
            </a:r>
            <a:endParaRPr lang="en-US" sz="2667" b="1" dirty="0">
              <a:solidFill>
                <a:srgbClr val="79D758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621" y="3391772"/>
            <a:ext cx="746102" cy="746102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  <a:sp3d/>
        </p:spPr>
      </p:pic>
      <p:grpSp>
        <p:nvGrpSpPr>
          <p:cNvPr id="23" name="Group 22"/>
          <p:cNvGrpSpPr/>
          <p:nvPr/>
        </p:nvGrpSpPr>
        <p:grpSpPr>
          <a:xfrm>
            <a:off x="2394425" y="2446880"/>
            <a:ext cx="731519" cy="2585121"/>
            <a:chOff x="2699093" y="2184396"/>
            <a:chExt cx="242305" cy="982135"/>
          </a:xfrm>
          <a:solidFill>
            <a:srgbClr val="00B0F0"/>
          </a:solidFill>
        </p:grpSpPr>
        <p:sp>
          <p:nvSpPr>
            <p:cNvPr id="25" name="Oval 24"/>
            <p:cNvSpPr/>
            <p:nvPr/>
          </p:nvSpPr>
          <p:spPr bwMode="auto">
            <a:xfrm>
              <a:off x="2699093" y="2184396"/>
              <a:ext cx="242305" cy="27791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2701713" y="2539997"/>
              <a:ext cx="237067" cy="62653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strike="sngStrike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  <a:endParaRPr lang="en-US" sz="6000" strike="sngStrike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28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 rot="19840580">
            <a:off x="4205261" y="300390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FFC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1800947">
            <a:off x="4179469" y="4004769"/>
            <a:ext cx="1399823" cy="615160"/>
          </a:xfrm>
          <a:prstGeom prst="rightArrow">
            <a:avLst>
              <a:gd name="adj1" fmla="val 50000"/>
              <a:gd name="adj2" fmla="val 47778"/>
            </a:avLst>
          </a:prstGeom>
          <a:solidFill>
            <a:srgbClr val="92D05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 defTabSz="1219170" fontAlgn="base">
              <a:spcBef>
                <a:spcPct val="50000"/>
              </a:spcBef>
              <a:spcAft>
                <a:spcPct val="17000"/>
              </a:spcAft>
              <a:buClr>
                <a:schemeClr val="tx1"/>
              </a:buClr>
            </a:pPr>
            <a:endParaRPr lang="en-US" sz="1867">
              <a:solidFill>
                <a:srgbClr val="292929"/>
              </a:solidFill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66038" y="2700545"/>
            <a:ext cx="271031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Treatment</a:t>
            </a:r>
            <a:endParaRPr lang="en-US" sz="2133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82470" y="4285219"/>
            <a:ext cx="2277455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Control</a:t>
            </a:r>
            <a:endParaRPr lang="en-US" sz="3733" b="1" dirty="0">
              <a:solidFill>
                <a:srgbClr val="79D758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376356" y="2778010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 smtClean="0">
                <a:solidFill>
                  <a:srgbClr val="FFC000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P=0.9</a:t>
            </a:r>
            <a:endParaRPr lang="en-US" sz="2667" b="1" dirty="0">
              <a:solidFill>
                <a:srgbClr val="FFC000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76355" y="4383552"/>
            <a:ext cx="1196621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b="1" dirty="0" smtClean="0">
                <a:solidFill>
                  <a:srgbClr val="79D758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P=0.1</a:t>
            </a:r>
            <a:endParaRPr lang="en-US" sz="2667" b="1" dirty="0">
              <a:solidFill>
                <a:srgbClr val="79D758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sp>
        <p:nvSpPr>
          <p:cNvPr id="16" name="Title 4"/>
          <p:cNvSpPr txBox="1">
            <a:spLocks/>
          </p:cNvSpPr>
          <p:nvPr/>
        </p:nvSpPr>
        <p:spPr>
          <a:xfrm>
            <a:off x="540937" y="2701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Observational Studies</a:t>
            </a:r>
            <a:endParaRPr lang="en-US" sz="6000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016735" y="2439646"/>
            <a:ext cx="1967073" cy="2585121"/>
            <a:chOff x="2016735" y="2439646"/>
            <a:chExt cx="1967073" cy="2585121"/>
          </a:xfrm>
        </p:grpSpPr>
        <p:grpSp>
          <p:nvGrpSpPr>
            <p:cNvPr id="24" name="Group 23"/>
            <p:cNvGrpSpPr/>
            <p:nvPr/>
          </p:nvGrpSpPr>
          <p:grpSpPr>
            <a:xfrm>
              <a:off x="2016735" y="2439646"/>
              <a:ext cx="745807" cy="2585121"/>
              <a:chOff x="5400401" y="1486370"/>
              <a:chExt cx="559355" cy="1938841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5405759" y="1486370"/>
                <a:ext cx="548639" cy="1938841"/>
                <a:chOff x="2699093" y="2184396"/>
                <a:chExt cx="242305" cy="982135"/>
              </a:xfrm>
            </p:grpSpPr>
            <p:sp>
              <p:nvSpPr>
                <p:cNvPr id="40" name="Oval 39"/>
                <p:cNvSpPr/>
                <p:nvPr/>
              </p:nvSpPr>
              <p:spPr bwMode="auto">
                <a:xfrm>
                  <a:off x="2699093" y="2184396"/>
                  <a:ext cx="242305" cy="277918"/>
                </a:xfrm>
                <a:prstGeom prst="ellipse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  <p:sp>
              <p:nvSpPr>
                <p:cNvPr id="41" name="Rectangle 40"/>
                <p:cNvSpPr/>
                <p:nvPr/>
              </p:nvSpPr>
              <p:spPr bwMode="auto">
                <a:xfrm>
                  <a:off x="2701713" y="2539997"/>
                  <a:ext cx="237067" cy="626534"/>
                </a:xfrm>
                <a:prstGeom prst="rect">
                  <a:avLst/>
                </a:prstGeom>
                <a:solidFill>
                  <a:schemeClr val="accent4"/>
                </a:solidFill>
                <a:ln w="127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121920" tIns="60960" rIns="121920" bIns="60960" numCol="1" rtlCol="0" anchor="ctr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1219170" fontAlgn="base">
                    <a:spcBef>
                      <a:spcPct val="50000"/>
                    </a:spcBef>
                    <a:spcAft>
                      <a:spcPct val="17000"/>
                    </a:spcAft>
                    <a:buClr>
                      <a:schemeClr val="tx1"/>
                    </a:buClr>
                  </a:pPr>
                  <a:endParaRPr lang="en-US" sz="1867">
                    <a:solidFill>
                      <a:srgbClr val="292929"/>
                    </a:solidFill>
                    <a:latin typeface="Arial" charset="0"/>
                  </a:endParaRPr>
                </a:p>
              </p:txBody>
            </p:sp>
          </p:grpSp>
          <p:grpSp>
            <p:nvGrpSpPr>
              <p:cNvPr id="28" name="Group 27"/>
              <p:cNvGrpSpPr/>
              <p:nvPr/>
            </p:nvGrpSpPr>
            <p:grpSpPr>
              <a:xfrm>
                <a:off x="5400401" y="1713484"/>
                <a:ext cx="559355" cy="240483"/>
                <a:chOff x="1237102" y="1657048"/>
                <a:chExt cx="1598445" cy="433900"/>
              </a:xfrm>
            </p:grpSpPr>
            <p:grpSp>
              <p:nvGrpSpPr>
                <p:cNvPr id="29" name="Group 28"/>
                <p:cNvGrpSpPr/>
                <p:nvPr/>
              </p:nvGrpSpPr>
              <p:grpSpPr>
                <a:xfrm>
                  <a:off x="1517980" y="1688757"/>
                  <a:ext cx="1070783" cy="402191"/>
                  <a:chOff x="1517980" y="1688757"/>
                  <a:chExt cx="1070783" cy="402191"/>
                </a:xfrm>
              </p:grpSpPr>
              <p:sp>
                <p:nvSpPr>
                  <p:cNvPr id="34" name="Oval 33"/>
                  <p:cNvSpPr/>
                  <p:nvPr/>
                </p:nvSpPr>
                <p:spPr bwMode="auto">
                  <a:xfrm>
                    <a:off x="1577545" y="1688757"/>
                    <a:ext cx="955589" cy="394750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5" name="Rectangle 34"/>
                  <p:cNvSpPr/>
                  <p:nvPr/>
                </p:nvSpPr>
                <p:spPr bwMode="auto">
                  <a:xfrm>
                    <a:off x="2399539" y="1688757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sp>
                <p:nvSpPr>
                  <p:cNvPr id="36" name="Rectangle 35"/>
                  <p:cNvSpPr/>
                  <p:nvPr/>
                </p:nvSpPr>
                <p:spPr bwMode="auto">
                  <a:xfrm>
                    <a:off x="1517980" y="1696198"/>
                    <a:ext cx="189224" cy="394750"/>
                  </a:xfrm>
                  <a:prstGeom prst="rect">
                    <a:avLst/>
                  </a:prstGeom>
                  <a:solidFill>
                    <a:schemeClr val="accent4"/>
                  </a:solidFill>
                  <a:ln w="12700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121920" tIns="60960" rIns="121920" bIns="60960" numCol="1" rtlCol="0" anchor="ctr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defTabSz="1219170" fontAlgn="base">
                      <a:spcBef>
                        <a:spcPct val="50000"/>
                      </a:spcBef>
                      <a:spcAft>
                        <a:spcPct val="17000"/>
                      </a:spcAft>
                      <a:buClr>
                        <a:schemeClr val="tx1"/>
                      </a:buClr>
                    </a:pPr>
                    <a:endParaRPr lang="en-US" sz="1867">
                      <a:solidFill>
                        <a:srgbClr val="292929"/>
                      </a:solidFill>
                      <a:latin typeface="Arial" charset="0"/>
                    </a:endParaRPr>
                  </a:p>
                </p:txBody>
              </p:sp>
              <p:cxnSp>
                <p:nvCxnSpPr>
                  <p:cNvPr id="37" name="Straight Connector 36"/>
                  <p:cNvCxnSpPr/>
                  <p:nvPr/>
                </p:nvCxnSpPr>
                <p:spPr bwMode="auto">
                  <a:xfrm>
                    <a:off x="1820562" y="182056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8" name="Straight Connector 37"/>
                  <p:cNvCxnSpPr/>
                  <p:nvPr/>
                </p:nvCxnSpPr>
                <p:spPr bwMode="auto">
                  <a:xfrm>
                    <a:off x="1820562" y="1886132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39" name="Straight Connector 38"/>
                  <p:cNvCxnSpPr/>
                  <p:nvPr/>
                </p:nvCxnSpPr>
                <p:spPr bwMode="auto">
                  <a:xfrm>
                    <a:off x="1820562" y="1956487"/>
                    <a:ext cx="448962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6350" cap="flat" cmpd="sng" algn="ctr">
                    <a:solidFill>
                      <a:schemeClr val="accent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cxnSp>
              <p:nvCxnSpPr>
                <p:cNvPr id="30" name="Straight Connector 29"/>
                <p:cNvCxnSpPr/>
                <p:nvPr/>
              </p:nvCxnSpPr>
              <p:spPr bwMode="auto">
                <a:xfrm flipV="1">
                  <a:off x="2327280" y="1688757"/>
                  <a:ext cx="508267" cy="65902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" name="Straight Connector 30"/>
                <p:cNvCxnSpPr/>
                <p:nvPr/>
              </p:nvCxnSpPr>
              <p:spPr bwMode="auto">
                <a:xfrm flipV="1">
                  <a:off x="2347874" y="1750301"/>
                  <a:ext cx="487673" cy="27353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2" name="Straight Connector 31"/>
                <p:cNvCxnSpPr/>
                <p:nvPr/>
              </p:nvCxnSpPr>
              <p:spPr bwMode="auto">
                <a:xfrm flipH="1" flipV="1">
                  <a:off x="1237102" y="1657048"/>
                  <a:ext cx="524826" cy="93254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3" name="Straight Connector 32"/>
                <p:cNvCxnSpPr/>
                <p:nvPr/>
              </p:nvCxnSpPr>
              <p:spPr bwMode="auto">
                <a:xfrm flipH="1" flipV="1">
                  <a:off x="1237102" y="1758497"/>
                  <a:ext cx="533063" cy="269173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bg1">
                      <a:lumMod val="9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45" name="Oval 44"/>
            <p:cNvSpPr/>
            <p:nvPr/>
          </p:nvSpPr>
          <p:spPr bwMode="auto">
            <a:xfrm>
              <a:off x="3252289" y="2439646"/>
              <a:ext cx="731519" cy="731520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3260199" y="3375639"/>
              <a:ext cx="715705" cy="1649128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121920" tIns="60960" rIns="121920" bIns="6096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1219170" fontAlgn="base">
                <a:spcBef>
                  <a:spcPct val="50000"/>
                </a:spcBef>
                <a:spcAft>
                  <a:spcPct val="17000"/>
                </a:spcAft>
                <a:buClr>
                  <a:schemeClr val="tx1"/>
                </a:buClr>
              </a:pPr>
              <a:endParaRPr lang="en-US" sz="1867">
                <a:solidFill>
                  <a:srgbClr val="292929"/>
                </a:solidFill>
                <a:latin typeface="Arial" charset="0"/>
              </a:endParaRPr>
            </a:p>
          </p:txBody>
        </p:sp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875" y="2547625"/>
            <a:ext cx="2628613" cy="2067918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3574805" y="6367199"/>
            <a:ext cx="504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small" spc="3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Health Policy Takeout Thursday </a:t>
            </a:r>
            <a:endParaRPr lang="en-US" sz="2400" cap="small" spc="3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16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/>
      <p:bldP spid="12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Custom 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2CF4F"/>
      </a:accent1>
      <a:accent2>
        <a:srgbClr val="EAEAEA"/>
      </a:accent2>
      <a:accent3>
        <a:srgbClr val="5E5E5E"/>
      </a:accent3>
      <a:accent4>
        <a:srgbClr val="01AFEF"/>
      </a:accent4>
      <a:accent5>
        <a:srgbClr val="A1DAF5"/>
      </a:accent5>
      <a:accent6>
        <a:srgbClr val="FEC001"/>
      </a:accent6>
      <a:hlink>
        <a:srgbClr val="92CF4F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</TotalTime>
  <Words>1432</Words>
  <Application>Microsoft Macintosh PowerPoint</Application>
  <PresentationFormat>Widescreen</PresentationFormat>
  <Paragraphs>645</Paragraphs>
  <Slides>43</Slides>
  <Notes>18</Notes>
  <HiddenSlides>6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4" baseType="lpstr">
      <vt:lpstr>Calibri</vt:lpstr>
      <vt:lpstr>Calibri Light</vt:lpstr>
      <vt:lpstr>Cambria Math</vt:lpstr>
      <vt:lpstr>Franklin Gothic Heavy</vt:lpstr>
      <vt:lpstr>Franklin Gothic Medium</vt:lpstr>
      <vt:lpstr>Mangal</vt:lpstr>
      <vt:lpstr>ＭＳ Ｐゴシック</vt:lpstr>
      <vt:lpstr>Times New Roman</vt:lpstr>
      <vt:lpstr>Wingdings</vt:lpstr>
      <vt:lpstr>Arial</vt:lpstr>
      <vt:lpstr>Office Theme</vt:lpstr>
      <vt:lpstr>Refining methods for quantifying and interpreting the potential impact of unmeasured confounding</vt:lpstr>
      <vt:lpstr>✌️ parts</vt:lpstr>
      <vt:lpstr>disclaimer</vt:lpstr>
      <vt:lpstr>Meaningful confounders</vt:lpstr>
      <vt:lpstr>Observational Studies</vt:lpstr>
      <vt:lpstr>Outline</vt:lpstr>
      <vt:lpstr>Outline</vt:lpstr>
      <vt:lpstr>PowerPoint Presentation</vt:lpstr>
      <vt:lpstr>PowerPoint Presentation</vt:lpstr>
      <vt:lpstr>PowerPoint Presentation</vt:lpstr>
      <vt:lpstr>PowerPoint Presentation</vt:lpstr>
      <vt:lpstr>Propensity scores</vt:lpstr>
      <vt:lpstr>PowerPoint Presentation</vt:lpstr>
      <vt:lpstr>Propensity Scores</vt:lpstr>
      <vt:lpstr>PowerPoint Presentation</vt:lpstr>
      <vt:lpstr>Meaningful confounders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Propensity Scores</vt:lpstr>
      <vt:lpstr>PowerPoint Presentation</vt:lpstr>
      <vt:lpstr>PowerPoint Presentation</vt:lpstr>
      <vt:lpstr>Love plots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Meaningful confounders</vt:lpstr>
      <vt:lpstr>PowerPoint Presentation</vt:lpstr>
      <vt:lpstr>unmeasured confounding</vt:lpstr>
      <vt:lpstr>Quantify unmeasured confounding</vt:lpstr>
      <vt:lpstr>Quantify unmeasured confounding</vt:lpstr>
      <vt:lpstr>All you need</vt:lpstr>
      <vt:lpstr>All you need</vt:lpstr>
      <vt:lpstr>All you need</vt:lpstr>
      <vt:lpstr>All you need</vt:lpstr>
      <vt:lpstr>All you need</vt:lpstr>
      <vt:lpstr>Tipping point analyses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Lucy McGowan</dc:creator>
  <cp:lastModifiedBy>Lucy McGowan</cp:lastModifiedBy>
  <cp:revision>27</cp:revision>
  <dcterms:created xsi:type="dcterms:W3CDTF">2017-11-08T23:32:53Z</dcterms:created>
  <dcterms:modified xsi:type="dcterms:W3CDTF">2017-11-09T03:51:41Z</dcterms:modified>
</cp:coreProperties>
</file>

<file path=docProps/thumbnail.jpeg>
</file>